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m4a" ContentType="audi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3" r:id="rId9"/>
    <p:sldId id="266" r:id="rId10"/>
    <p:sldId id="267" r:id="rId11"/>
    <p:sldId id="268" r:id="rId12"/>
    <p:sldId id="270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5"/>
    <p:restoredTop sz="94640"/>
  </p:normalViewPr>
  <p:slideViewPr>
    <p:cSldViewPr snapToGrid="0" snapToObjects="1">
      <p:cViewPr varScale="1">
        <p:scale>
          <a:sx n="142" d="100"/>
          <a:sy n="142" d="100"/>
        </p:scale>
        <p:origin x="184" y="1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8E44DFD-E7CD-CC45-80B4-14617E28DA09}" type="datetimeFigureOut">
              <a:rPr lang="en-US" smtClean="0"/>
              <a:t>8/28/20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B8F06DEF-4E10-DA42-ADC8-BE0DC92F0D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7.m4a"/><Relationship Id="rId2" Type="http://schemas.openxmlformats.org/officeDocument/2006/relationships/audio" Target="../media/media7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1" Type="http://schemas.microsoft.com/office/2007/relationships/media" Target="../media/media8.m4a"/><Relationship Id="rId2" Type="http://schemas.openxmlformats.org/officeDocument/2006/relationships/audio" Target="../media/media8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9.m4a"/><Relationship Id="rId2" Type="http://schemas.openxmlformats.org/officeDocument/2006/relationships/audio" Target="../media/media9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10.m4a"/><Relationship Id="rId2" Type="http://schemas.openxmlformats.org/officeDocument/2006/relationships/audio" Target="../media/media10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11.m4a"/><Relationship Id="rId2" Type="http://schemas.openxmlformats.org/officeDocument/2006/relationships/audio" Target="../media/media11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12.m4a"/><Relationship Id="rId2" Type="http://schemas.openxmlformats.org/officeDocument/2006/relationships/audio" Target="../media/media12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1" Type="http://schemas.microsoft.com/office/2007/relationships/media" Target="../media/media13.m4a"/><Relationship Id="rId2" Type="http://schemas.openxmlformats.org/officeDocument/2006/relationships/audio" Target="../media/media13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Word/Picture Interaction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Meghann Meeusen</a:t>
            </a:r>
          </a:p>
          <a:p>
            <a:r>
              <a:rPr lang="en-US" dirty="0" smtClean="0"/>
              <a:t>Western Michigan University</a:t>
            </a: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55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794"/>
    </mc:Choice>
    <mc:Fallback>
      <p:transition spd="slow" advTm="26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Types of Word/Picture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symmetrical</a:t>
            </a:r>
            <a:endParaRPr lang="en-US" sz="2800" dirty="0" smtClean="0"/>
          </a:p>
          <a:p>
            <a:r>
              <a:rPr lang="en-US" sz="2800" b="1" dirty="0" smtClean="0"/>
              <a:t>complementary</a:t>
            </a:r>
            <a:endParaRPr lang="en-US" sz="2800" dirty="0" smtClean="0"/>
          </a:p>
          <a:p>
            <a:r>
              <a:rPr lang="en-US" sz="2800" b="1" dirty="0" smtClean="0"/>
              <a:t>contradictory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26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49"/>
    </mc:Choice>
    <mc:Fallback>
      <p:transition spd="slow" advTm="12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Symmetrical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/>
              <a:t>In </a:t>
            </a:r>
            <a:r>
              <a:rPr lang="en-US" sz="2800" dirty="0" smtClean="0"/>
              <a:t>most picturebooks, illustrators avoid</a:t>
            </a:r>
            <a:r>
              <a:rPr lang="en-US" sz="2800" dirty="0"/>
              <a:t> </a:t>
            </a:r>
            <a:r>
              <a:rPr lang="en-US" sz="2800" b="1" dirty="0"/>
              <a:t>symmetrical</a:t>
            </a:r>
            <a:r>
              <a:rPr lang="en-US" sz="2800" dirty="0"/>
              <a:t> </a:t>
            </a:r>
            <a:r>
              <a:rPr lang="en-US" sz="2800" dirty="0" smtClean="0"/>
              <a:t>relationships </a:t>
            </a:r>
            <a:r>
              <a:rPr lang="en-US" sz="2800" dirty="0"/>
              <a:t>the words and the image are absolutely identical. </a:t>
            </a:r>
            <a:endParaRPr lang="en-US" sz="2800" dirty="0" smtClean="0"/>
          </a:p>
          <a:p>
            <a:pPr lvl="1"/>
            <a:r>
              <a:rPr lang="en-US" sz="2800" dirty="0" smtClean="0"/>
              <a:t>Two </a:t>
            </a:r>
            <a:r>
              <a:rPr lang="en-US" sz="2800" dirty="0"/>
              <a:t>m</a:t>
            </a:r>
            <a:r>
              <a:rPr lang="en-US" sz="2800" dirty="0" smtClean="0"/>
              <a:t>utually redundant narratives</a:t>
            </a:r>
            <a:endParaRPr lang="en-US" sz="2800" dirty="0"/>
          </a:p>
          <a:p>
            <a:pPr lvl="1"/>
            <a:r>
              <a:rPr lang="en-US" sz="2800" dirty="0" smtClean="0"/>
              <a:t>This </a:t>
            </a:r>
            <a:r>
              <a:rPr lang="en-US" sz="2800" dirty="0"/>
              <a:t>relationship is found most often in board books for children, where the text “A is for Apple” might appear next to an image of an apple.</a:t>
            </a:r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29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185"/>
    </mc:Choice>
    <mc:Fallback>
      <p:transition spd="slow" advTm="34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280" y="0"/>
            <a:ext cx="5980658" cy="68580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17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51"/>
    </mc:Choice>
    <mc:Fallback>
      <p:transition spd="slow" advTm="27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Complementary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Instead, most </a:t>
            </a:r>
            <a:r>
              <a:rPr lang="en-US" sz="2800" dirty="0" smtClean="0"/>
              <a:t>picturebook creators </a:t>
            </a:r>
            <a:r>
              <a:rPr lang="en-US" sz="2800" dirty="0"/>
              <a:t>will allow the text and the image to combine to create a </a:t>
            </a:r>
            <a:r>
              <a:rPr lang="en-US" sz="2800" b="1" dirty="0"/>
              <a:t>complementary</a:t>
            </a:r>
            <a:r>
              <a:rPr lang="en-US" sz="2800" dirty="0"/>
              <a:t> </a:t>
            </a:r>
            <a:r>
              <a:rPr lang="en-US" sz="2800" dirty="0" smtClean="0"/>
              <a:t>relationship.</a:t>
            </a:r>
          </a:p>
          <a:p>
            <a:r>
              <a:rPr lang="en-US" sz="2800" dirty="0" smtClean="0"/>
              <a:t>Enhancing interaction is significant and dynamic; words and pictures filling each other’s gaps.</a:t>
            </a:r>
          </a:p>
          <a:p>
            <a:r>
              <a:rPr lang="en-US" sz="2800" dirty="0" smtClean="0"/>
              <a:t>Complementary interaction often marks a sign of sophistication in the illustrations, as it requires young readers to synthesize information.</a:t>
            </a:r>
            <a:endParaRPr lang="en-US" sz="28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59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177"/>
    </mc:Choice>
    <mc:Fallback>
      <p:transition spd="slow" advTm="26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4242"/>
          <a:stretch/>
        </p:blipFill>
        <p:spPr>
          <a:xfrm>
            <a:off x="1638300" y="0"/>
            <a:ext cx="5603937" cy="68580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4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225"/>
    </mc:Choice>
    <mc:Fallback>
      <p:transition spd="slow" advTm="43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Contradictory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Or illustrators will </a:t>
            </a:r>
            <a:r>
              <a:rPr lang="en-US" sz="2800" dirty="0"/>
              <a:t>use </a:t>
            </a:r>
            <a:r>
              <a:rPr lang="en-US" sz="2800" b="1" dirty="0"/>
              <a:t>contradictory</a:t>
            </a:r>
            <a:r>
              <a:rPr lang="en-US" sz="2800" dirty="0"/>
              <a:t> image and words in order to underscore disjunction. </a:t>
            </a:r>
          </a:p>
          <a:p>
            <a:r>
              <a:rPr lang="en-US" sz="2800" dirty="0" smtClean="0"/>
              <a:t>This ambiguity challenges the reader to mediate between the text and pictures to establish a true understanding.</a:t>
            </a:r>
          </a:p>
          <a:p>
            <a:r>
              <a:rPr lang="en-US" sz="2800" dirty="0" smtClean="0"/>
              <a:t>Words and pictures seem to be in opposition to one another.</a:t>
            </a:r>
            <a:endParaRPr lang="en-US" sz="28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56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60"/>
    </mc:Choice>
    <mc:Fallback>
      <p:transition spd="slow" advTm="30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36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201"/>
    </mc:Choice>
    <mc:Fallback>
      <p:transition spd="slow" advTm="572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Joseph </a:t>
            </a:r>
            <a:r>
              <a:rPr lang="en-US" dirty="0" err="1" smtClean="0"/>
              <a:t>Schwarcz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2400" dirty="0" smtClean="0"/>
              <a:t>Congruency</a:t>
            </a:r>
          </a:p>
          <a:p>
            <a:r>
              <a:rPr lang="en-US" sz="2400" dirty="0" smtClean="0"/>
              <a:t>Elaboration</a:t>
            </a:r>
          </a:p>
          <a:p>
            <a:r>
              <a:rPr lang="en-US" sz="2400" dirty="0" smtClean="0"/>
              <a:t>Specification</a:t>
            </a:r>
          </a:p>
          <a:p>
            <a:r>
              <a:rPr lang="en-US" sz="2400" dirty="0" smtClean="0"/>
              <a:t>Amplification</a:t>
            </a:r>
          </a:p>
          <a:p>
            <a:r>
              <a:rPr lang="en-US" sz="2400" dirty="0" smtClean="0"/>
              <a:t>Extension</a:t>
            </a:r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Complementation</a:t>
            </a:r>
          </a:p>
          <a:p>
            <a:r>
              <a:rPr lang="en-US" sz="2400" dirty="0" smtClean="0"/>
              <a:t>Alternation</a:t>
            </a:r>
          </a:p>
          <a:p>
            <a:r>
              <a:rPr lang="en-US" sz="2400" dirty="0" smtClean="0"/>
              <a:t>Deviation</a:t>
            </a:r>
          </a:p>
          <a:p>
            <a:r>
              <a:rPr lang="en-US" sz="2400" dirty="0" smtClean="0"/>
              <a:t>Counterpoint</a:t>
            </a:r>
            <a:endParaRPr lang="en-US" sz="24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20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95"/>
    </mc:Choice>
    <mc:Fallback>
      <p:transition spd="slow" advTm="391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Joanne Golden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text and pictures are symmetrical (creating a redundancy)</a:t>
            </a:r>
          </a:p>
          <a:p>
            <a:r>
              <a:rPr lang="en-US" dirty="0" smtClean="0"/>
              <a:t>The text depends on pictures for clarification</a:t>
            </a:r>
          </a:p>
          <a:p>
            <a:r>
              <a:rPr lang="en-US" dirty="0" smtClean="0"/>
              <a:t>Illustration enhances, elaborate text</a:t>
            </a:r>
          </a:p>
          <a:p>
            <a:r>
              <a:rPr lang="en-US" dirty="0" smtClean="0"/>
              <a:t>The text carries primary narrative, illustration is selective</a:t>
            </a:r>
          </a:p>
          <a:p>
            <a:r>
              <a:rPr lang="en-US" dirty="0" smtClean="0"/>
              <a:t>The illustration carries primary narrative, the text is selective</a:t>
            </a: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34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708"/>
    </mc:Choice>
    <mc:Fallback>
      <p:transition spd="slow" advTm="317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Maria </a:t>
            </a:r>
            <a:r>
              <a:rPr lang="en-US" dirty="0" err="1" smtClean="0"/>
              <a:t>Nikolajeva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symmetrical and complementary, but calls contradictory “counterpointing” to specify that there are two mutually dependent narratives.</a:t>
            </a:r>
          </a:p>
          <a:p>
            <a:r>
              <a:rPr lang="en-US" dirty="0" smtClean="0"/>
              <a:t>Adds “expanding” or “enhancing” to denote books where visual narrative supports verbal narrative and the verbal narrative depends on visual narrative.  This is a stronger form of complementary.</a:t>
            </a:r>
          </a:p>
          <a:p>
            <a:r>
              <a:rPr lang="en-US" dirty="0" smtClean="0"/>
              <a:t>She also includes </a:t>
            </a:r>
            <a:r>
              <a:rPr lang="en-US" dirty="0" err="1" smtClean="0"/>
              <a:t>sylleptic</a:t>
            </a:r>
            <a:r>
              <a:rPr lang="en-US" dirty="0" smtClean="0"/>
              <a:t> to consider when there are two or more narrative independent of each other.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0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618"/>
    </mc:Choice>
    <mc:Fallback>
      <p:transition spd="slow" advTm="43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Counterpoint (Maria </a:t>
            </a:r>
            <a:r>
              <a:rPr lang="en-US" dirty="0" err="1" smtClean="0"/>
              <a:t>Nikolajeva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11192"/>
            <a:ext cx="7556313" cy="47149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Counterpoint in </a:t>
            </a:r>
            <a:r>
              <a:rPr lang="en-US" b="1" dirty="0" smtClean="0"/>
              <a:t>address</a:t>
            </a:r>
            <a:r>
              <a:rPr lang="en-US" dirty="0" smtClean="0"/>
              <a:t>:  textual and visual gaps are deliberately left to be filled differently by child and adult readers.</a:t>
            </a:r>
          </a:p>
          <a:p>
            <a:r>
              <a:rPr lang="en-US" dirty="0" smtClean="0"/>
              <a:t>Counterpoint in </a:t>
            </a:r>
            <a:r>
              <a:rPr lang="en-US" b="1" dirty="0" smtClean="0"/>
              <a:t>style</a:t>
            </a:r>
            <a:r>
              <a:rPr lang="en-US" dirty="0" smtClean="0"/>
              <a:t>:  serious/humorous, romantic/realistic, realistic/</a:t>
            </a:r>
            <a:r>
              <a:rPr lang="en-US" dirty="0" err="1" smtClean="0"/>
              <a:t>naivistic</a:t>
            </a:r>
            <a:r>
              <a:rPr lang="en-US" dirty="0" smtClean="0"/>
              <a:t>, historical/</a:t>
            </a:r>
            <a:r>
              <a:rPr lang="en-US" dirty="0" err="1" smtClean="0"/>
              <a:t>acronistic</a:t>
            </a:r>
            <a:r>
              <a:rPr lang="en-US" dirty="0" smtClean="0"/>
              <a:t> (aka, phones and TVs in Cinderella), artistic/popular</a:t>
            </a:r>
          </a:p>
          <a:p>
            <a:r>
              <a:rPr lang="en-US" dirty="0" smtClean="0"/>
              <a:t>Counterpoint in </a:t>
            </a:r>
            <a:r>
              <a:rPr lang="en-US" b="1" dirty="0" smtClean="0"/>
              <a:t>genre or modality</a:t>
            </a:r>
            <a:r>
              <a:rPr lang="en-US" dirty="0" smtClean="0"/>
              <a:t>:  for example, words may be realistic and images suggest fantasy or vice versa</a:t>
            </a:r>
          </a:p>
          <a:p>
            <a:r>
              <a:rPr lang="en-US" dirty="0"/>
              <a:t>Counterpoint in </a:t>
            </a:r>
            <a:r>
              <a:rPr lang="en-US" b="1" dirty="0"/>
              <a:t>perspective</a:t>
            </a:r>
            <a:r>
              <a:rPr lang="en-US" dirty="0"/>
              <a:t>:  who is speaking versus who is seeing</a:t>
            </a:r>
          </a:p>
          <a:p>
            <a:r>
              <a:rPr lang="en-US" dirty="0"/>
              <a:t>Counterpoint in </a:t>
            </a:r>
            <a:r>
              <a:rPr lang="en-US" b="1" dirty="0"/>
              <a:t>characterization</a:t>
            </a:r>
            <a:r>
              <a:rPr lang="en-US" dirty="0"/>
              <a:t>:  characters are presented differently in words and pictures</a:t>
            </a:r>
          </a:p>
          <a:p>
            <a:pPr lvl="1"/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85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72"/>
    </mc:Choice>
    <mc:Fallback>
      <p:transition spd="slow" advTm="29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ask…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the pictures add substantially to the story?</a:t>
            </a:r>
          </a:p>
          <a:p>
            <a:r>
              <a:rPr lang="en-US" dirty="0" smtClean="0"/>
              <a:t>Are there gaps that the pictures could have filled?</a:t>
            </a:r>
          </a:p>
          <a:p>
            <a:r>
              <a:rPr lang="en-US" dirty="0" smtClean="0"/>
              <a:t>Do the words or pictures carry the main load of the narrative?</a:t>
            </a:r>
          </a:p>
          <a:p>
            <a:r>
              <a:rPr lang="en-US" dirty="0" smtClean="0"/>
              <a:t>Are the pictures decorative or narrative?</a:t>
            </a:r>
          </a:p>
          <a:p>
            <a:r>
              <a:rPr lang="en-US" dirty="0" smtClean="0"/>
              <a:t>What facts and details of the story are not indicated or assumed through only the text?  What do these details add to the story?</a:t>
            </a: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37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120"/>
    </mc:Choice>
    <mc:Fallback>
      <p:transition spd="slow" advTm="48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171</TotalTime>
  <Words>336</Words>
  <Application>Microsoft Macintosh PowerPoint</Application>
  <PresentationFormat>On-screen Show (4:3)</PresentationFormat>
  <Paragraphs>53</Paragraphs>
  <Slides>13</Slides>
  <Notes>0</Notes>
  <HiddenSlides>0</HiddenSlides>
  <MMClips>13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Rockwell</vt:lpstr>
      <vt:lpstr>Wingdings</vt:lpstr>
      <vt:lpstr>Advantage</vt:lpstr>
      <vt:lpstr>Word/Picture Interaction</vt:lpstr>
      <vt:lpstr>Three Types of Word/Picture Interaction</vt:lpstr>
      <vt:lpstr>Symmetrical</vt:lpstr>
      <vt:lpstr>PowerPoint Presentation</vt:lpstr>
      <vt:lpstr>Complementary</vt:lpstr>
      <vt:lpstr>PowerPoint Presentation</vt:lpstr>
      <vt:lpstr>Contradictory</vt:lpstr>
      <vt:lpstr>PowerPoint Presentation</vt:lpstr>
      <vt:lpstr>Joseph Schwarcz</vt:lpstr>
      <vt:lpstr>Joanne Golden</vt:lpstr>
      <vt:lpstr>Maria Nikolajeva</vt:lpstr>
      <vt:lpstr>Counterpoint (Maria Nikolajeva)</vt:lpstr>
      <vt:lpstr>Questions to ask…</vt:lpstr>
    </vt:vector>
  </TitlesOfParts>
  <Company>University of Tennessee at Chattanooga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Word/Picture Interaction</dc:title>
  <dc:creator>Meghann Meeusen</dc:creator>
  <cp:lastModifiedBy>Microsoft Office User</cp:lastModifiedBy>
  <cp:revision>7</cp:revision>
  <dcterms:created xsi:type="dcterms:W3CDTF">2017-07-09T23:30:34Z</dcterms:created>
  <dcterms:modified xsi:type="dcterms:W3CDTF">2020-08-28T23:18:28Z</dcterms:modified>
</cp:coreProperties>
</file>