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 id="273" r:id="rId6"/>
    <p:sldId id="260" r:id="rId7"/>
    <p:sldId id="261" r:id="rId8"/>
    <p:sldId id="262" r:id="rId9"/>
    <p:sldId id="274" r:id="rId10"/>
    <p:sldId id="275" r:id="rId11"/>
    <p:sldId id="263" r:id="rId12"/>
    <p:sldId id="264" r:id="rId13"/>
    <p:sldId id="265" r:id="rId14"/>
    <p:sldId id="266" r:id="rId15"/>
    <p:sldId id="267" r:id="rId16"/>
    <p:sldId id="268" r:id="rId17"/>
    <p:sldId id="269" r:id="rId18"/>
    <p:sldId id="270"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9"/>
    <p:restoredTop sz="94682"/>
  </p:normalViewPr>
  <p:slideViewPr>
    <p:cSldViewPr snapToGrid="0" snapToObjects="1">
      <p:cViewPr varScale="1">
        <p:scale>
          <a:sx n="95" d="100"/>
          <a:sy n="95" d="100"/>
        </p:scale>
        <p:origin x="-58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1/24/18</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1/24/18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smtClean="0"/>
              <a:t>1/24/18</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smtClean="0"/>
              <a:t>1/24/18</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157CC2-0FC8-4686-B024-99790E0F5162}"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microsoft.com/office/2007/relationships/hdphoto" Target="../media/hdphoto1.wdp"/><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1/24/18</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18" TargetMode="Externa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68" TargetMode="Externa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44" TargetMode="Externa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amazon.com/dp/1542332532" TargetMode="Externa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66" TargetMode="Externa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59" TargetMode="Externa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23" TargetMode="Externa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26" TargetMode="Externa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15" TargetMode="Externa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14" TargetMode="Externa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muse.jhu.edu/article/457234%23b4" TargetMode="Externa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dirty="0" smtClean="0"/>
              <a:t>Tough Topics in Children’s Lit</a:t>
            </a:r>
            <a:endParaRPr lang="en-US" sz="8000" dirty="0"/>
          </a:p>
        </p:txBody>
      </p:sp>
      <p:sp>
        <p:nvSpPr>
          <p:cNvPr id="3" name="Subtitle 2"/>
          <p:cNvSpPr>
            <a:spLocks noGrp="1"/>
          </p:cNvSpPr>
          <p:nvPr>
            <p:ph type="subTitle" idx="1"/>
          </p:nvPr>
        </p:nvSpPr>
        <p:spPr>
          <a:xfrm>
            <a:off x="1069848" y="4389120"/>
            <a:ext cx="8163052" cy="1069848"/>
          </a:xfrm>
        </p:spPr>
        <p:txBody>
          <a:bodyPr/>
          <a:lstStyle/>
          <a:p>
            <a:r>
              <a:rPr lang="en-US" dirty="0" smtClean="0"/>
              <a:t>Considering Complex and Controversial Issue in Picturebooks: Adapted from “Radical Children’s Literature Now!” by </a:t>
            </a:r>
            <a:r>
              <a:rPr lang="en-US" dirty="0"/>
              <a:t>Julia L. </a:t>
            </a:r>
            <a:r>
              <a:rPr lang="en-US" dirty="0" err="1"/>
              <a:t>Mickenberg</a:t>
            </a:r>
            <a:r>
              <a:rPr lang="en-US" dirty="0"/>
              <a:t> &amp; Philip </a:t>
            </a:r>
            <a:r>
              <a:rPr lang="en-US" dirty="0" err="1"/>
              <a:t>Nel</a:t>
            </a:r>
            <a:endParaRPr lang="en-US" dirty="0" smtClean="0"/>
          </a:p>
          <a:p>
            <a:endParaRPr lang="en-US" dirty="0"/>
          </a:p>
        </p:txBody>
      </p:sp>
    </p:spTree>
    <p:extLst>
      <p:ext uri="{BB962C8B-B14F-4D97-AF65-F5344CB8AC3E}">
        <p14:creationId xmlns:p14="http://schemas.microsoft.com/office/powerpoint/2010/main" val="330804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Julia L. </a:t>
            </a:r>
            <a:r>
              <a:rPr lang="en-US" dirty="0" err="1"/>
              <a:t>Mickenberg</a:t>
            </a:r>
            <a:r>
              <a:rPr lang="en-US" dirty="0"/>
              <a:t> </a:t>
            </a:r>
            <a:r>
              <a:rPr lang="en-US" dirty="0" smtClean="0"/>
              <a:t>&amp; Philip </a:t>
            </a:r>
            <a:r>
              <a:rPr lang="en-US" dirty="0" err="1" smtClean="0"/>
              <a:t>Nel</a:t>
            </a:r>
            <a:endParaRPr lang="en-US" dirty="0"/>
          </a:p>
        </p:txBody>
      </p:sp>
      <p:sp>
        <p:nvSpPr>
          <p:cNvPr id="8" name="Content Placeholder 7"/>
          <p:cNvSpPr>
            <a:spLocks noGrp="1"/>
          </p:cNvSpPr>
          <p:nvPr>
            <p:ph idx="1"/>
          </p:nvPr>
        </p:nvSpPr>
        <p:spPr/>
        <p:txBody>
          <a:bodyPr/>
          <a:lstStyle/>
          <a:p>
            <a:r>
              <a:rPr lang="en-US" dirty="0"/>
              <a:t>We have looked for works </a:t>
            </a:r>
            <a:r>
              <a:rPr lang="en-US" dirty="0" smtClean="0"/>
              <a:t>that:</a:t>
            </a:r>
          </a:p>
          <a:p>
            <a:pPr lvl="1"/>
            <a:r>
              <a:rPr lang="en-US" dirty="0" smtClean="0"/>
              <a:t>cast </a:t>
            </a:r>
            <a:r>
              <a:rPr lang="en-US" dirty="0"/>
              <a:t>aside many of the traditional assumptions about what is appropriate for </a:t>
            </a:r>
            <a:r>
              <a:rPr lang="en-US" dirty="0" smtClean="0"/>
              <a:t>children,</a:t>
            </a:r>
          </a:p>
          <a:p>
            <a:pPr lvl="1"/>
            <a:r>
              <a:rPr lang="en-US" dirty="0" smtClean="0"/>
              <a:t>acknowledge </a:t>
            </a:r>
            <a:r>
              <a:rPr lang="en-US" dirty="0"/>
              <a:t>pressing concerns of the day as relevant to children's lives, and </a:t>
            </a:r>
            <a:endParaRPr lang="en-US" dirty="0" smtClean="0"/>
          </a:p>
          <a:p>
            <a:pPr lvl="1"/>
            <a:r>
              <a:rPr lang="en-US" dirty="0" smtClean="0"/>
              <a:t>refuse </a:t>
            </a:r>
            <a:r>
              <a:rPr lang="en-US" dirty="0"/>
              <a:t>to whitewash difficult truths, </a:t>
            </a:r>
            <a:endParaRPr lang="en-US" dirty="0" smtClean="0"/>
          </a:p>
          <a:p>
            <a:pPr lvl="1"/>
            <a:r>
              <a:rPr lang="en-US" dirty="0" smtClean="0"/>
              <a:t>but </a:t>
            </a:r>
            <a:r>
              <a:rPr lang="en-US" dirty="0"/>
              <a:t>which also display literary and aesthetic quality and recognize the cognitive and emotional capacities of children. </a:t>
            </a:r>
            <a:endParaRPr lang="en-US" dirty="0" smtClean="0"/>
          </a:p>
          <a:p>
            <a:r>
              <a:rPr lang="en-US" dirty="0" smtClean="0"/>
              <a:t>Such </a:t>
            </a:r>
            <a:r>
              <a:rPr lang="en-US" dirty="0"/>
              <a:t>"radical" children's literature models and encourages activism by children as well as adults, and exposes unjust uses of power. </a:t>
            </a:r>
            <a:endParaRPr lang="en-US" dirty="0" smtClean="0"/>
          </a:p>
          <a:p>
            <a:r>
              <a:rPr lang="en-US" dirty="0" smtClean="0"/>
              <a:t>It </a:t>
            </a:r>
            <a:r>
              <a:rPr lang="en-US" dirty="0"/>
              <a:t>addresses the reality that the white, middle-class, all-American norm is a myth. Finally, it suggests that it is impossible and unethical to shut children off from the world outside US borders.</a:t>
            </a:r>
          </a:p>
        </p:txBody>
      </p:sp>
    </p:spTree>
    <p:extLst>
      <p:ext uri="{BB962C8B-B14F-4D97-AF65-F5344CB8AC3E}">
        <p14:creationId xmlns:p14="http://schemas.microsoft.com/office/powerpoint/2010/main" val="1790242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5" name="Content Placeholder 4"/>
          <p:cNvSpPr>
            <a:spLocks noGrp="1"/>
          </p:cNvSpPr>
          <p:nvPr>
            <p:ph idx="1"/>
          </p:nvPr>
        </p:nvSpPr>
        <p:spPr/>
        <p:txBody>
          <a:bodyPr/>
          <a:lstStyle/>
          <a:p>
            <a:r>
              <a:rPr lang="en-US" dirty="0"/>
              <a:t>George Nicholson, literary agent and fifty-year veteran of the children's book business, observes that </a:t>
            </a:r>
            <a:r>
              <a:rPr lang="en-US" dirty="0" smtClean="0"/>
              <a:t>today:  "anything </a:t>
            </a:r>
            <a:r>
              <a:rPr lang="en-US" dirty="0"/>
              <a:t>perceived as 'difficult' is avoided at all costs by the major publishers," because "every penny is being watched and the 'dragons' of censorship are stronger than ever in my memory." He describes "Fear of offending sales and marketing, the naysayers in the chains who won't touch anything controversial for </a:t>
            </a:r>
            <a:r>
              <a:rPr lang="en-US" dirty="0" smtClean="0"/>
              <a:t>retail.”</a:t>
            </a:r>
          </a:p>
          <a:p>
            <a:r>
              <a:rPr lang="en-US" dirty="0"/>
              <a:t>Patsy </a:t>
            </a:r>
            <a:r>
              <a:rPr lang="en-US" dirty="0" err="1"/>
              <a:t>Aldana</a:t>
            </a:r>
            <a:r>
              <a:rPr lang="en-US" dirty="0"/>
              <a:t>—the founder and president of Toronto's </a:t>
            </a:r>
            <a:r>
              <a:rPr lang="en-US" dirty="0" err="1"/>
              <a:t>Groundwood</a:t>
            </a:r>
            <a:r>
              <a:rPr lang="en-US" dirty="0"/>
              <a:t> Books, which publishes some of the most radical and acclaimed children's books today—has found that demand in the United States for Spanish-language children's books (as opposed to bilingual texts) has diminished dramatically over the last ten years as a result of anti-immigrant sentiment.</a:t>
            </a:r>
          </a:p>
        </p:txBody>
      </p:sp>
    </p:spTree>
    <p:extLst>
      <p:ext uri="{BB962C8B-B14F-4D97-AF65-F5344CB8AC3E}">
        <p14:creationId xmlns:p14="http://schemas.microsoft.com/office/powerpoint/2010/main" val="1792603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Organize!</a:t>
            </a:r>
            <a:endParaRPr lang="en-US" dirty="0"/>
          </a:p>
        </p:txBody>
      </p:sp>
      <p:sp>
        <p:nvSpPr>
          <p:cNvPr id="3" name="Content Placeholder 2"/>
          <p:cNvSpPr>
            <a:spLocks noGrp="1"/>
          </p:cNvSpPr>
          <p:nvPr>
            <p:ph sz="half" idx="1"/>
          </p:nvPr>
        </p:nvSpPr>
        <p:spPr/>
        <p:txBody>
          <a:bodyPr/>
          <a:lstStyle/>
          <a:p>
            <a:r>
              <a:rPr lang="en-US" dirty="0"/>
              <a:t>Andrea Davis Pinkney and Brian Pinkney's </a:t>
            </a:r>
            <a:r>
              <a:rPr lang="en-US" i="1" dirty="0"/>
              <a:t>Sit-In: How Four Friends Stood Up by Sitting Down </a:t>
            </a:r>
            <a:r>
              <a:rPr lang="en-US" dirty="0"/>
              <a:t>(2010) offers a history lesson in that same power. </a:t>
            </a:r>
            <a:endParaRPr lang="en-US" dirty="0" smtClean="0"/>
          </a:p>
          <a:p>
            <a:r>
              <a:rPr lang="en-US" dirty="0" smtClean="0"/>
              <a:t>A story about lunch-counter </a:t>
            </a:r>
            <a:r>
              <a:rPr lang="en-US" dirty="0"/>
              <a:t>sit-ins of the early 1960s, it dramatizes how the Greensboro Woolworth's lunch-counter sit-in sparked more sit-ins and protests in other states. </a:t>
            </a:r>
            <a:endParaRPr lang="en-US" dirty="0" smtClean="0"/>
          </a:p>
          <a:p>
            <a:r>
              <a:rPr lang="en-US" dirty="0" smtClean="0"/>
              <a:t>The </a:t>
            </a:r>
            <a:r>
              <a:rPr lang="en-US" dirty="0"/>
              <a:t>fact that it was "kids" who "wouldn't budge" adds to the boldness of Sit-In's message.</a:t>
            </a:r>
          </a:p>
        </p:txBody>
      </p:sp>
      <p:pic>
        <p:nvPicPr>
          <p:cNvPr id="5" name="Content Placeholder 4"/>
          <p:cNvPicPr>
            <a:picLocks noGrp="1" noChangeAspect="1"/>
          </p:cNvPicPr>
          <p:nvPr>
            <p:ph sz="half" idx="2"/>
          </p:nvPr>
        </p:nvPicPr>
        <p:blipFill>
          <a:blip r:embed="rId2"/>
          <a:srcRect l="-26273" r="-26273"/>
          <a:stretch>
            <a:fillRect/>
          </a:stretch>
        </p:blipFill>
        <p:spPr>
          <a:xfrm>
            <a:off x="5668789" y="690757"/>
            <a:ext cx="5882521" cy="4922070"/>
          </a:xfrm>
        </p:spPr>
      </p:pic>
    </p:spTree>
    <p:extLst>
      <p:ext uri="{BB962C8B-B14F-4D97-AF65-F5344CB8AC3E}">
        <p14:creationId xmlns:p14="http://schemas.microsoft.com/office/powerpoint/2010/main" val="1672312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Dissent</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a:t>In the picture book </a:t>
            </a:r>
            <a:r>
              <a:rPr lang="en-US" i="1" dirty="0"/>
              <a:t>I Dissent: Ruth Bader Ginsburg Makes Her </a:t>
            </a:r>
            <a:r>
              <a:rPr lang="en-US" i="1" dirty="0" smtClean="0"/>
              <a:t>Mark</a:t>
            </a:r>
            <a:r>
              <a:rPr lang="en-US" dirty="0" smtClean="0"/>
              <a:t>, </a:t>
            </a:r>
            <a:r>
              <a:rPr lang="en-US" dirty="0"/>
              <a:t>author Debbie Levy and illustrator Elizabeth Baddeley introduce young Ruth as a smart, vocal girl who grew up in the ’40s facing sexism, anti-Semitism and even a bias for right-handedness. </a:t>
            </a:r>
            <a:endParaRPr lang="en-US" dirty="0" smtClean="0"/>
          </a:p>
          <a:p>
            <a:r>
              <a:rPr lang="en-US" dirty="0" smtClean="0"/>
              <a:t>“</a:t>
            </a:r>
            <a:r>
              <a:rPr lang="en-US" dirty="0"/>
              <a:t>You could say that Ruth Bader Ginsburg’s life has been . . . one disagreement after another,” Levy observes. “This is how Ruth Bader Ginsburg changed her life — and ours.” </a:t>
            </a:r>
            <a:endParaRPr lang="en-US" dirty="0" smtClean="0"/>
          </a:p>
          <a:p>
            <a:r>
              <a:rPr lang="en-US" dirty="0" smtClean="0"/>
              <a:t>On </a:t>
            </a:r>
            <a:r>
              <a:rPr lang="en-US" dirty="0"/>
              <a:t>each page, readers see Ginsburg — with the support of her mother and, later, her husband — standing up for her beliefs, especially equality of the sexes. </a:t>
            </a:r>
          </a:p>
        </p:txBody>
      </p:sp>
      <p:pic>
        <p:nvPicPr>
          <p:cNvPr id="5" name="Content Placeholder 4"/>
          <p:cNvPicPr>
            <a:picLocks noGrp="1" noChangeAspect="1"/>
          </p:cNvPicPr>
          <p:nvPr>
            <p:ph sz="half" idx="2"/>
          </p:nvPr>
        </p:nvPicPr>
        <p:blipFill>
          <a:blip r:embed="rId2"/>
          <a:srcRect l="-27445" r="-27445"/>
          <a:stretch>
            <a:fillRect/>
          </a:stretch>
        </p:blipFill>
        <p:spPr>
          <a:xfrm>
            <a:off x="5520325" y="982684"/>
            <a:ext cx="6203559" cy="5189516"/>
          </a:xfrm>
        </p:spPr>
      </p:pic>
    </p:spTree>
    <p:extLst>
      <p:ext uri="{BB962C8B-B14F-4D97-AF65-F5344CB8AC3E}">
        <p14:creationId xmlns:p14="http://schemas.microsoft.com/office/powerpoint/2010/main" val="517984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Unions</a:t>
            </a:r>
            <a:endParaRPr lang="en-US" dirty="0"/>
          </a:p>
        </p:txBody>
      </p:sp>
      <p:sp>
        <p:nvSpPr>
          <p:cNvPr id="3" name="Content Placeholder 2"/>
          <p:cNvSpPr>
            <a:spLocks noGrp="1"/>
          </p:cNvSpPr>
          <p:nvPr>
            <p:ph sz="half" idx="1"/>
          </p:nvPr>
        </p:nvSpPr>
        <p:spPr/>
        <p:txBody>
          <a:bodyPr/>
          <a:lstStyle/>
          <a:p>
            <a:r>
              <a:rPr lang="en-US" dirty="0"/>
              <a:t>Reflecting the decades-long decline in union membership in the US, relatively few recent children's books have celebrated labor organizing. </a:t>
            </a:r>
            <a:endParaRPr lang="en-US" dirty="0" smtClean="0"/>
          </a:p>
          <a:p>
            <a:r>
              <a:rPr lang="en-US" dirty="0" smtClean="0"/>
              <a:t>Despite </a:t>
            </a:r>
            <a:r>
              <a:rPr lang="en-US" dirty="0"/>
              <a:t>the ostensible pro-labor message of Doreen Cronin and Betsy Lewin's popular </a:t>
            </a:r>
            <a:r>
              <a:rPr lang="en-US" i="1" dirty="0"/>
              <a:t>Click, Clack, Moo: Cows That Type</a:t>
            </a:r>
            <a:r>
              <a:rPr lang="en-US" dirty="0"/>
              <a:t> (</a:t>
            </a:r>
            <a:r>
              <a:rPr lang="en-US" dirty="0">
                <a:hlinkClick r:id="rId2"/>
              </a:rPr>
              <a:t>2000</a:t>
            </a:r>
            <a:r>
              <a:rPr lang="en-US" dirty="0"/>
              <a:t>), as Kimberly Jack points out, that book can as easily be interpreted as trivializing unions as of supporting </a:t>
            </a:r>
            <a:r>
              <a:rPr lang="en-US" dirty="0" smtClean="0"/>
              <a:t>them.</a:t>
            </a:r>
            <a:endParaRPr lang="en-US" dirty="0"/>
          </a:p>
        </p:txBody>
      </p:sp>
      <p:pic>
        <p:nvPicPr>
          <p:cNvPr id="5" name="Content Placeholder 4"/>
          <p:cNvPicPr>
            <a:picLocks noGrp="1" noChangeAspect="1"/>
          </p:cNvPicPr>
          <p:nvPr>
            <p:ph sz="half" idx="2"/>
          </p:nvPr>
        </p:nvPicPr>
        <p:blipFill>
          <a:blip r:embed="rId3"/>
          <a:srcRect l="-27596" r="-27596"/>
          <a:stretch>
            <a:fillRect/>
          </a:stretch>
        </p:blipFill>
        <p:spPr>
          <a:xfrm>
            <a:off x="5429252" y="710556"/>
            <a:ext cx="6113198" cy="5113925"/>
          </a:xfrm>
        </p:spPr>
      </p:pic>
    </p:spTree>
    <p:extLst>
      <p:ext uri="{BB962C8B-B14F-4D97-AF65-F5344CB8AC3E}">
        <p14:creationId xmlns:p14="http://schemas.microsoft.com/office/powerpoint/2010/main" val="162658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Press Challenges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A more explicitly pro-labor book, </a:t>
            </a:r>
            <a:r>
              <a:rPr lang="en-US" i="1" dirty="0"/>
              <a:t>That's Not Fair / No </a:t>
            </a:r>
            <a:r>
              <a:rPr lang="en-US" i="1" dirty="0" err="1"/>
              <a:t>Es</a:t>
            </a:r>
            <a:r>
              <a:rPr lang="en-US" i="1" dirty="0"/>
              <a:t> Justo!: Emma </a:t>
            </a:r>
            <a:r>
              <a:rPr lang="en-US" i="1" dirty="0" err="1"/>
              <a:t>Tenayuca's</a:t>
            </a:r>
            <a:r>
              <a:rPr lang="en-US" i="1" dirty="0"/>
              <a:t> Struggle for Justice/La </a:t>
            </a:r>
            <a:r>
              <a:rPr lang="en-US" i="1" dirty="0" err="1"/>
              <a:t>lucha</a:t>
            </a:r>
            <a:r>
              <a:rPr lang="en-US" i="1" dirty="0"/>
              <a:t> de Emma </a:t>
            </a:r>
            <a:r>
              <a:rPr lang="en-US" i="1" dirty="0" err="1"/>
              <a:t>Tenayuca</a:t>
            </a:r>
            <a:r>
              <a:rPr lang="en-US" i="1" dirty="0"/>
              <a:t> </a:t>
            </a:r>
            <a:r>
              <a:rPr lang="en-US" i="1" dirty="0" err="1"/>
              <a:t>por</a:t>
            </a:r>
            <a:r>
              <a:rPr lang="en-US" i="1" dirty="0"/>
              <a:t> la </a:t>
            </a:r>
            <a:r>
              <a:rPr lang="en-US" i="1" dirty="0" err="1"/>
              <a:t>justicia</a:t>
            </a:r>
            <a:r>
              <a:rPr lang="en-US" dirty="0"/>
              <a:t> (</a:t>
            </a:r>
            <a:r>
              <a:rPr lang="en-US" dirty="0">
                <a:hlinkClick r:id="rId2"/>
              </a:rPr>
              <a:t>2008</a:t>
            </a:r>
            <a:r>
              <a:rPr lang="en-US" dirty="0"/>
              <a:t>), celebrates the leadership of Mexican-American labor activist Emma </a:t>
            </a:r>
            <a:r>
              <a:rPr lang="en-US" dirty="0" err="1"/>
              <a:t>Tenayuca</a:t>
            </a:r>
            <a:r>
              <a:rPr lang="en-US" dirty="0"/>
              <a:t> in the 1930s. </a:t>
            </a:r>
            <a:endParaRPr lang="en-US" dirty="0" smtClean="0"/>
          </a:p>
          <a:p>
            <a:r>
              <a:rPr lang="en-US" dirty="0" smtClean="0"/>
              <a:t>Co-written </a:t>
            </a:r>
            <a:r>
              <a:rPr lang="en-US" dirty="0"/>
              <a:t>by her niece </a:t>
            </a:r>
            <a:r>
              <a:rPr lang="en-US" dirty="0" err="1"/>
              <a:t>Sharyll</a:t>
            </a:r>
            <a:r>
              <a:rPr lang="en-US" dirty="0"/>
              <a:t> </a:t>
            </a:r>
            <a:r>
              <a:rPr lang="en-US" dirty="0" err="1"/>
              <a:t>Teneyuca</a:t>
            </a:r>
            <a:r>
              <a:rPr lang="en-US" dirty="0"/>
              <a:t> and Carmen </a:t>
            </a:r>
            <a:r>
              <a:rPr lang="en-US" dirty="0" err="1"/>
              <a:t>Tafolla</a:t>
            </a:r>
            <a:r>
              <a:rPr lang="en-US" dirty="0"/>
              <a:t>, and illustrated by Terry </a:t>
            </a:r>
            <a:r>
              <a:rPr lang="en-US" dirty="0" err="1"/>
              <a:t>Ybáñez</a:t>
            </a:r>
            <a:r>
              <a:rPr lang="en-US" dirty="0"/>
              <a:t>, </a:t>
            </a:r>
            <a:r>
              <a:rPr lang="en-US" dirty="0" smtClean="0"/>
              <a:t>the book is </a:t>
            </a:r>
            <a:r>
              <a:rPr lang="en-US" dirty="0"/>
              <a:t>significant as one of the few recent books about labor, as well as Mexican-American activism.  </a:t>
            </a:r>
            <a:endParaRPr lang="en-US" dirty="0" smtClean="0"/>
          </a:p>
          <a:p>
            <a:r>
              <a:rPr lang="en-US" dirty="0" smtClean="0"/>
              <a:t>But because it is published by a small-press, it lacks </a:t>
            </a:r>
            <a:r>
              <a:rPr lang="en-US" dirty="0"/>
              <a:t>wide </a:t>
            </a:r>
            <a:r>
              <a:rPr lang="en-US" dirty="0" smtClean="0"/>
              <a:t>distribution</a:t>
            </a:r>
            <a:r>
              <a:rPr lang="en-US" dirty="0"/>
              <a:t>.</a:t>
            </a:r>
          </a:p>
        </p:txBody>
      </p:sp>
      <p:pic>
        <p:nvPicPr>
          <p:cNvPr id="5" name="Content Placeholder 4"/>
          <p:cNvPicPr>
            <a:picLocks noGrp="1" noChangeAspect="1"/>
          </p:cNvPicPr>
          <p:nvPr>
            <p:ph sz="half" idx="2"/>
          </p:nvPr>
        </p:nvPicPr>
        <p:blipFill>
          <a:blip r:embed="rId3"/>
          <a:srcRect l="5412" r="5412"/>
          <a:stretch>
            <a:fillRect/>
          </a:stretch>
        </p:blipFill>
        <p:spPr/>
      </p:pic>
    </p:spTree>
    <p:extLst>
      <p:ext uri="{BB962C8B-B14F-4D97-AF65-F5344CB8AC3E}">
        <p14:creationId xmlns:p14="http://schemas.microsoft.com/office/powerpoint/2010/main" val="887677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Fight </a:t>
            </a:r>
            <a:r>
              <a:rPr lang="en-US" dirty="0" smtClean="0"/>
              <a:t>Prejudice</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err="1"/>
              <a:t>Kadir</a:t>
            </a:r>
            <a:r>
              <a:rPr lang="en-US" dirty="0"/>
              <a:t> Nelson's </a:t>
            </a:r>
            <a:r>
              <a:rPr lang="en-US" i="1" dirty="0"/>
              <a:t>We Are the Ship</a:t>
            </a:r>
            <a:r>
              <a:rPr lang="en-US" dirty="0"/>
              <a:t> (</a:t>
            </a:r>
            <a:r>
              <a:rPr lang="en-US" dirty="0">
                <a:hlinkClick r:id="rId2"/>
              </a:rPr>
              <a:t>2008</a:t>
            </a:r>
            <a:r>
              <a:rPr lang="en-US" dirty="0"/>
              <a:t>), conveys the histories of athletes who, denied participation in the all-white major leagues, displayed their talents in the low-paying but high-performing Negro Leagues. </a:t>
            </a:r>
            <a:endParaRPr lang="en-US" dirty="0" smtClean="0"/>
          </a:p>
          <a:p>
            <a:r>
              <a:rPr lang="en-US" dirty="0" smtClean="0"/>
              <a:t>When </a:t>
            </a:r>
            <a:r>
              <a:rPr lang="en-US" dirty="0"/>
              <a:t>discussing the fact that many ballplayers came from Latin America, his narrator says of </a:t>
            </a:r>
            <a:r>
              <a:rPr lang="en-US" dirty="0" err="1"/>
              <a:t>Cristóbal</a:t>
            </a:r>
            <a:r>
              <a:rPr lang="en-US" dirty="0"/>
              <a:t> </a:t>
            </a:r>
            <a:r>
              <a:rPr lang="en-US" dirty="0" err="1"/>
              <a:t>Torriente</a:t>
            </a:r>
            <a:r>
              <a:rPr lang="en-US" dirty="0"/>
              <a:t>: "If he had been a couple shades lighter, he could have played in the majors. Major league owners would take a Cuban before they would a Negro. Guess they didn't know slave ships stopped down in those islands, too" (53).</a:t>
            </a:r>
          </a:p>
        </p:txBody>
      </p:sp>
      <p:pic>
        <p:nvPicPr>
          <p:cNvPr id="5" name="Content Placeholder 4"/>
          <p:cNvPicPr>
            <a:picLocks noGrp="1" noChangeAspect="1"/>
          </p:cNvPicPr>
          <p:nvPr>
            <p:ph sz="half" idx="2"/>
          </p:nvPr>
        </p:nvPicPr>
        <p:blipFill>
          <a:blip r:embed="rId3"/>
          <a:srcRect l="-9349" r="-9349"/>
          <a:stretch>
            <a:fillRect/>
          </a:stretch>
        </p:blipFill>
        <p:spPr/>
      </p:pic>
    </p:spTree>
    <p:extLst>
      <p:ext uri="{BB962C8B-B14F-4D97-AF65-F5344CB8AC3E}">
        <p14:creationId xmlns:p14="http://schemas.microsoft.com/office/powerpoint/2010/main" val="141659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Frankness &amp; Framing</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Julius Lester’s </a:t>
            </a:r>
            <a:r>
              <a:rPr lang="en-US" i="1" dirty="0" smtClean="0"/>
              <a:t>Let’s Talk About Race </a:t>
            </a:r>
            <a:r>
              <a:rPr lang="en-US" dirty="0" smtClean="0"/>
              <a:t>introduces </a:t>
            </a:r>
            <a:r>
              <a:rPr lang="en-US" dirty="0"/>
              <a:t>race as just one of many chapters in a person's story. Beginning with the line, "I am a story," Lester tells his own story with details </a:t>
            </a:r>
            <a:r>
              <a:rPr lang="en-US" dirty="0" smtClean="0"/>
              <a:t>like favorite </a:t>
            </a:r>
            <a:r>
              <a:rPr lang="en-US" dirty="0"/>
              <a:t>food, hobbies, and time of day. Then he states, "Oh. There's something else that is part of my story…I'm black." Throughout the narrative, he asks questions that young readers can answer, creating a dialogue about who they are and encouraging them to tell their own tales</a:t>
            </a:r>
            <a:r>
              <a:rPr lang="en-US" dirty="0" smtClean="0"/>
              <a:t>.</a:t>
            </a:r>
          </a:p>
          <a:p>
            <a:r>
              <a:rPr lang="en-US" dirty="0" smtClean="0"/>
              <a:t>Lester discusses </a:t>
            </a:r>
            <a:r>
              <a:rPr lang="en-US" dirty="0"/>
              <a:t>"stories" that are not always true, pointing out that we create prejudice by perceiving ourselves as better than others. </a:t>
            </a:r>
            <a:endParaRPr lang="en-US" dirty="0" smtClean="0"/>
          </a:p>
        </p:txBody>
      </p:sp>
      <p:pic>
        <p:nvPicPr>
          <p:cNvPr id="5" name="Content Placeholder 4"/>
          <p:cNvPicPr>
            <a:picLocks noGrp="1" noChangeAspect="1"/>
          </p:cNvPicPr>
          <p:nvPr>
            <p:ph sz="half" idx="2"/>
          </p:nvPr>
        </p:nvPicPr>
        <p:blipFill>
          <a:blip r:embed="rId2"/>
          <a:srcRect l="-28418" r="-28418"/>
          <a:stretch>
            <a:fillRect/>
          </a:stretch>
        </p:blipFill>
        <p:spPr/>
      </p:pic>
    </p:spTree>
    <p:extLst>
      <p:ext uri="{BB962C8B-B14F-4D97-AF65-F5344CB8AC3E}">
        <p14:creationId xmlns:p14="http://schemas.microsoft.com/office/powerpoint/2010/main" val="2523615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Seeing all experiences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err="1" smtClean="0"/>
              <a:t>Sanya</a:t>
            </a:r>
            <a:r>
              <a:rPr lang="en-US" dirty="0" smtClean="0"/>
              <a:t> </a:t>
            </a:r>
            <a:r>
              <a:rPr lang="en-US" dirty="0" err="1" smtClean="0"/>
              <a:t>Wittaker</a:t>
            </a:r>
            <a:r>
              <a:rPr lang="en-US" dirty="0" smtClean="0"/>
              <a:t> </a:t>
            </a:r>
            <a:r>
              <a:rPr lang="en-US" dirty="0" err="1" smtClean="0"/>
              <a:t>Gragg</a:t>
            </a:r>
            <a:r>
              <a:rPr lang="en-US" dirty="0" smtClean="0"/>
              <a:t> </a:t>
            </a:r>
            <a:r>
              <a:rPr lang="en-US" dirty="0"/>
              <a:t>published her first book </a:t>
            </a:r>
            <a:r>
              <a:rPr lang="en-US" dirty="0">
                <a:hlinkClick r:id="rId2"/>
              </a:rPr>
              <a:t>Momma, Did You Hear the News?</a:t>
            </a:r>
            <a:r>
              <a:rPr lang="en-US" dirty="0"/>
              <a:t> in April. The book is centered around “Little Avery,” a young boy who witnesses the police shooting of an unarmed Black man.</a:t>
            </a:r>
          </a:p>
          <a:p>
            <a:r>
              <a:rPr lang="en-US" dirty="0"/>
              <a:t>This traumatic incident prompts Avery’s parents to have “the talk” with him and his brother, </a:t>
            </a:r>
            <a:r>
              <a:rPr lang="en-US" dirty="0" smtClean="0"/>
              <a:t>centered </a:t>
            </a:r>
            <a:r>
              <a:rPr lang="en-US" dirty="0"/>
              <a:t>around what to do when you’re having an encounter with the police.</a:t>
            </a:r>
          </a:p>
          <a:p>
            <a:r>
              <a:rPr lang="en-US" dirty="0" smtClean="0"/>
              <a:t>“</a:t>
            </a:r>
            <a:r>
              <a:rPr lang="en-US" dirty="0"/>
              <a:t>I think [that] because of social media and our children’s access to it, this conversation is happening much sooner,” </a:t>
            </a:r>
            <a:r>
              <a:rPr lang="en-US" dirty="0" err="1"/>
              <a:t>Gragg</a:t>
            </a:r>
            <a:r>
              <a:rPr lang="en-US" dirty="0"/>
              <a:t> said. “What used to be a concern once our children started driving is now a concern if they are just walking down the street. I think this book can really help with the introduction of this topic.”</a:t>
            </a:r>
          </a:p>
          <a:p>
            <a:endParaRPr lang="en-US" dirty="0"/>
          </a:p>
        </p:txBody>
      </p:sp>
      <p:pic>
        <p:nvPicPr>
          <p:cNvPr id="5" name="Content Placeholder 4"/>
          <p:cNvPicPr>
            <a:picLocks noGrp="1" noChangeAspect="1"/>
          </p:cNvPicPr>
          <p:nvPr>
            <p:ph sz="half" idx="2"/>
          </p:nvPr>
        </p:nvPicPr>
        <p:blipFill>
          <a:blip r:embed="rId3"/>
          <a:srcRect l="-10766" r="-10766"/>
          <a:stretch>
            <a:fillRect/>
          </a:stretch>
        </p:blipFill>
        <p:spPr/>
      </p:pic>
    </p:spTree>
    <p:extLst>
      <p:ext uri="{BB962C8B-B14F-4D97-AF65-F5344CB8AC3E}">
        <p14:creationId xmlns:p14="http://schemas.microsoft.com/office/powerpoint/2010/main" val="2925489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Experience “foreignness”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Australian artist Shaun Tan's </a:t>
            </a:r>
            <a:r>
              <a:rPr lang="en-US" i="1" dirty="0"/>
              <a:t>The Arrival</a:t>
            </a:r>
            <a:r>
              <a:rPr lang="en-US" dirty="0"/>
              <a:t> (</a:t>
            </a:r>
            <a:r>
              <a:rPr lang="en-US" dirty="0">
                <a:hlinkClick r:id="rId2"/>
              </a:rPr>
              <a:t>2006</a:t>
            </a:r>
            <a:r>
              <a:rPr lang="en-US" dirty="0"/>
              <a:t>) makes visible the experience of foreignness. </a:t>
            </a:r>
            <a:endParaRPr lang="en-US" dirty="0" smtClean="0"/>
          </a:p>
          <a:p>
            <a:r>
              <a:rPr lang="en-US" dirty="0" smtClean="0"/>
              <a:t>Tan </a:t>
            </a:r>
            <a:r>
              <a:rPr lang="en-US" dirty="0"/>
              <a:t>invites </a:t>
            </a:r>
            <a:r>
              <a:rPr lang="en-US" dirty="0" smtClean="0"/>
              <a:t>readers to </a:t>
            </a:r>
            <a:r>
              <a:rPr lang="en-US" dirty="0"/>
              <a:t>share the bewilderment, anxiety, and utter strangeness of being "foreign." </a:t>
            </a:r>
            <a:endParaRPr lang="en-US" dirty="0" smtClean="0"/>
          </a:p>
          <a:p>
            <a:r>
              <a:rPr lang="en-US" dirty="0" smtClean="0"/>
              <a:t>Just </a:t>
            </a:r>
            <a:r>
              <a:rPr lang="en-US" dirty="0"/>
              <a:t>as Tan's new arrival does, we see signs and maps printed using a linguistic system we cannot comprehend. </a:t>
            </a:r>
            <a:endParaRPr lang="en-US" dirty="0" smtClean="0"/>
          </a:p>
          <a:p>
            <a:r>
              <a:rPr lang="en-US" dirty="0" smtClean="0"/>
              <a:t>Following </a:t>
            </a:r>
            <a:r>
              <a:rPr lang="en-US" dirty="0"/>
              <a:t>the post-9/11 suspicion of people from other countries, </a:t>
            </a:r>
            <a:r>
              <a:rPr lang="en-US" i="1" dirty="0"/>
              <a:t>The Arrival</a:t>
            </a:r>
            <a:r>
              <a:rPr lang="en-US" dirty="0"/>
              <a:t> goes against the grain of both US and Australian immigration policies.</a:t>
            </a:r>
          </a:p>
        </p:txBody>
      </p:sp>
      <p:pic>
        <p:nvPicPr>
          <p:cNvPr id="5" name="Content Placeholder 4"/>
          <p:cNvPicPr>
            <a:picLocks noGrp="1" noChangeAspect="1"/>
          </p:cNvPicPr>
          <p:nvPr>
            <p:ph sz="half" idx="2"/>
          </p:nvPr>
        </p:nvPicPr>
        <p:blipFill>
          <a:blip r:embed="rId3"/>
          <a:srcRect l="-29358" r="-29358"/>
          <a:stretch>
            <a:fillRect/>
          </a:stretch>
        </p:blipFill>
        <p:spPr>
          <a:xfrm>
            <a:off x="5824728" y="484632"/>
            <a:ext cx="6685371" cy="5592570"/>
          </a:xfrm>
        </p:spPr>
      </p:pic>
    </p:spTree>
    <p:extLst>
      <p:ext uri="{BB962C8B-B14F-4D97-AF65-F5344CB8AC3E}">
        <p14:creationId xmlns:p14="http://schemas.microsoft.com/office/powerpoint/2010/main" val="905864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Internationalism</a:t>
            </a:r>
            <a:endParaRPr lang="en-US" dirty="0"/>
          </a:p>
        </p:txBody>
      </p:sp>
      <p:sp>
        <p:nvSpPr>
          <p:cNvPr id="3" name="Content Placeholder 2"/>
          <p:cNvSpPr>
            <a:spLocks noGrp="1"/>
          </p:cNvSpPr>
          <p:nvPr>
            <p:ph sz="half" idx="1"/>
          </p:nvPr>
        </p:nvSpPr>
        <p:spPr/>
        <p:txBody>
          <a:bodyPr>
            <a:normAutofit fontScale="62500" lnSpcReduction="20000"/>
          </a:bodyPr>
          <a:lstStyle/>
          <a:p>
            <a:r>
              <a:rPr lang="en-US" sz="2300" i="1" dirty="0"/>
              <a:t>The Composition</a:t>
            </a:r>
            <a:r>
              <a:rPr lang="en-US" sz="2300" dirty="0"/>
              <a:t> (</a:t>
            </a:r>
            <a:r>
              <a:rPr lang="en-US" sz="2300" dirty="0">
                <a:hlinkClick r:id="rId2"/>
              </a:rPr>
              <a:t>2000</a:t>
            </a:r>
            <a:r>
              <a:rPr lang="en-US" sz="2300" dirty="0"/>
              <a:t>), by Chilean writer Antonio </a:t>
            </a:r>
            <a:r>
              <a:rPr lang="en-US" sz="2300" dirty="0" err="1"/>
              <a:t>Skarmeta</a:t>
            </a:r>
            <a:r>
              <a:rPr lang="en-US" sz="2300" dirty="0"/>
              <a:t>, </a:t>
            </a:r>
            <a:r>
              <a:rPr lang="en-US" sz="2300" dirty="0" smtClean="0"/>
              <a:t>depicts young Pedro asking his </a:t>
            </a:r>
            <a:r>
              <a:rPr lang="en-US" sz="2300" dirty="0"/>
              <a:t>friend Daniel why the police have taken his father away, Daniel replies, "My father is against the dictatorship." When</a:t>
            </a:r>
            <a:r>
              <a:rPr lang="en-US" sz="2300" b="1" dirty="0"/>
              <a:t> </a:t>
            </a:r>
            <a:r>
              <a:rPr lang="en-US" sz="2300" dirty="0" smtClean="0"/>
              <a:t>Pedro </a:t>
            </a:r>
            <a:r>
              <a:rPr lang="en-US" sz="2300" dirty="0"/>
              <a:t>asks his own father if </a:t>
            </a:r>
            <a:r>
              <a:rPr lang="en-US" sz="2300" i="1" dirty="0"/>
              <a:t>he</a:t>
            </a:r>
            <a:r>
              <a:rPr lang="en-US" sz="2300" dirty="0"/>
              <a:t> is against the dictatorship, an affirmative answer prompts Pedro to ask, "Will they take you to jail too?"</a:t>
            </a:r>
          </a:p>
          <a:p>
            <a:r>
              <a:rPr lang="en-US" sz="2300" dirty="0"/>
              <a:t>Back at school, "a man in a military uniform" announces that all the children are to write a composition on "what you and your parents do from the moment you get home from school and work. Which friends come over, what they talk about, what they say about the television programs you watch." When Pedro tells his </a:t>
            </a:r>
            <a:r>
              <a:rPr lang="en-US" sz="2300" dirty="0" smtClean="0"/>
              <a:t>parents …they </a:t>
            </a:r>
            <a:r>
              <a:rPr lang="en-US" sz="2300" dirty="0"/>
              <a:t>are terrified. </a:t>
            </a:r>
            <a:endParaRPr lang="en-US" sz="2300" dirty="0" smtClean="0"/>
          </a:p>
          <a:p>
            <a:r>
              <a:rPr lang="en-US" sz="2300" dirty="0" smtClean="0"/>
              <a:t>But </a:t>
            </a:r>
            <a:r>
              <a:rPr lang="en-US" sz="2300" dirty="0"/>
              <a:t>Pedro reads his essay aloud, and has said that he plays soccer every day after school, and after supper his parents sit and play chess until Pedro goes to bed. "Pedro looked up and saw that his parents were smiling. 'Well,' said his father, 'we'd better buy a chess set.'" Pedro has learned to lie to protect his family.</a:t>
            </a:r>
          </a:p>
          <a:p>
            <a:endParaRPr lang="en-US" dirty="0"/>
          </a:p>
        </p:txBody>
      </p:sp>
      <p:pic>
        <p:nvPicPr>
          <p:cNvPr id="5" name="Content Placeholder 4"/>
          <p:cNvPicPr>
            <a:picLocks noGrp="1" noChangeAspect="1"/>
          </p:cNvPicPr>
          <p:nvPr>
            <p:ph sz="half" idx="2"/>
          </p:nvPr>
        </p:nvPicPr>
        <p:blipFill>
          <a:blip r:embed="rId3"/>
          <a:srcRect l="-2246" r="-2246"/>
          <a:stretch>
            <a:fillRect/>
          </a:stretch>
        </p:blipFill>
        <p:spPr/>
      </p:pic>
    </p:spTree>
    <p:extLst>
      <p:ext uri="{BB962C8B-B14F-4D97-AF65-F5344CB8AC3E}">
        <p14:creationId xmlns:p14="http://schemas.microsoft.com/office/powerpoint/2010/main" val="203492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Texts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a:t>Deborah Ellis's award-winning novel, </a:t>
            </a:r>
            <a:r>
              <a:rPr lang="en-US" i="1" dirty="0"/>
              <a:t>The Breadwinner</a:t>
            </a:r>
            <a:r>
              <a:rPr lang="en-US" dirty="0"/>
              <a:t> (</a:t>
            </a:r>
            <a:r>
              <a:rPr lang="en-US" dirty="0">
                <a:hlinkClick r:id="rId2"/>
              </a:rPr>
              <a:t>2001</a:t>
            </a:r>
            <a:r>
              <a:rPr lang="en-US" dirty="0"/>
              <a:t>), </a:t>
            </a:r>
            <a:r>
              <a:rPr lang="en-US" dirty="0" smtClean="0"/>
              <a:t>depicts an </a:t>
            </a:r>
            <a:r>
              <a:rPr lang="en-US" dirty="0"/>
              <a:t>eleven-year-old Afghan girl living under Taliban </a:t>
            </a:r>
            <a:r>
              <a:rPr lang="en-US" dirty="0" smtClean="0"/>
              <a:t>rule who must </a:t>
            </a:r>
            <a:r>
              <a:rPr lang="en-US" dirty="0"/>
              <a:t>cut her hair and dress as a boy in order to support the family after her father's imprisonment. </a:t>
            </a:r>
            <a:endParaRPr lang="en-US" dirty="0" smtClean="0"/>
          </a:p>
          <a:p>
            <a:r>
              <a:rPr lang="en-US" dirty="0" smtClean="0"/>
              <a:t>Published </a:t>
            </a:r>
            <a:r>
              <a:rPr lang="en-US" dirty="0"/>
              <a:t>in the spring of 2001, the book became a bestseller after the events of September 11 raised interest in and concern about Afghanistan and the Taliban. </a:t>
            </a:r>
            <a:endParaRPr lang="en-US" dirty="0" smtClean="0"/>
          </a:p>
          <a:p>
            <a:r>
              <a:rPr lang="en-US" dirty="0" smtClean="0"/>
              <a:t>But </a:t>
            </a:r>
            <a:r>
              <a:rPr lang="en-US" dirty="0"/>
              <a:t>the Breadwinner trilogy also was used to justify the US-led invasion of Afghanistan; as </a:t>
            </a:r>
            <a:r>
              <a:rPr lang="en-US" dirty="0" err="1"/>
              <a:t>Ozlem</a:t>
            </a:r>
            <a:r>
              <a:rPr lang="en-US" dirty="0"/>
              <a:t> </a:t>
            </a:r>
            <a:r>
              <a:rPr lang="en-US" dirty="0" err="1"/>
              <a:t>Sensoy</a:t>
            </a:r>
            <a:r>
              <a:rPr lang="en-US" dirty="0"/>
              <a:t> and Elizabeth Marshall point out, in exposing female suffering under the Taliban, the books feed the notion that all Moslem girls and women need to be saved by the West. </a:t>
            </a:r>
          </a:p>
          <a:p>
            <a:endParaRPr lang="en-US" dirty="0"/>
          </a:p>
        </p:txBody>
      </p:sp>
      <p:pic>
        <p:nvPicPr>
          <p:cNvPr id="5" name="Content Placeholder 4"/>
          <p:cNvPicPr>
            <a:picLocks noGrp="1" noChangeAspect="1"/>
          </p:cNvPicPr>
          <p:nvPr>
            <p:ph sz="half" idx="2"/>
          </p:nvPr>
        </p:nvPicPr>
        <p:blipFill>
          <a:blip r:embed="rId3"/>
          <a:srcRect l="-37897" r="-37897"/>
          <a:stretch>
            <a:fillRect/>
          </a:stretch>
        </p:blipFill>
        <p:spPr>
          <a:xfrm>
            <a:off x="6500300" y="997799"/>
            <a:ext cx="5932474" cy="4962743"/>
          </a:xfrm>
        </p:spPr>
      </p:pic>
    </p:spTree>
    <p:extLst>
      <p:ext uri="{BB962C8B-B14F-4D97-AF65-F5344CB8AC3E}">
        <p14:creationId xmlns:p14="http://schemas.microsoft.com/office/powerpoint/2010/main" val="252330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Controversy</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a:t>Ellis's work has generated controversy</a:t>
            </a:r>
            <a:r>
              <a:rPr lang="en-US" b="1" dirty="0"/>
              <a:t> </a:t>
            </a:r>
            <a:r>
              <a:rPr lang="en-US" dirty="0" smtClean="0"/>
              <a:t>for </a:t>
            </a:r>
            <a:r>
              <a:rPr lang="en-US" dirty="0"/>
              <a:t>its positive portrayal of </a:t>
            </a:r>
            <a:r>
              <a:rPr lang="en-US" dirty="0" smtClean="0"/>
              <a:t>Muslims as </a:t>
            </a:r>
            <a:r>
              <a:rPr lang="en-US" dirty="0"/>
              <a:t>well—and of Palestinians in particular. </a:t>
            </a:r>
            <a:endParaRPr lang="en-US" dirty="0" smtClean="0"/>
          </a:p>
          <a:p>
            <a:r>
              <a:rPr lang="en-US" dirty="0" smtClean="0"/>
              <a:t>Her </a:t>
            </a:r>
            <a:r>
              <a:rPr lang="en-US" i="1" dirty="0"/>
              <a:t>Three Wishes: Palestinian and Israeli Children Speak</a:t>
            </a:r>
            <a:r>
              <a:rPr lang="en-US" dirty="0"/>
              <a:t> (</a:t>
            </a:r>
            <a:r>
              <a:rPr lang="en-US" dirty="0">
                <a:hlinkClick r:id="rId2"/>
              </a:rPr>
              <a:t>2006</a:t>
            </a:r>
            <a:r>
              <a:rPr lang="en-US" dirty="0"/>
              <a:t>) offers a strikingly evenhanded depiction of the suffering that all children experience in a war-torn region. Including the voices of both Palestinian and Israeli children, it lists the names of the 429 children under the age of eighteen killed between 2000 and 2004 . . . and most of those names are clearly Palestinian. </a:t>
            </a:r>
            <a:endParaRPr lang="en-US" dirty="0" smtClean="0"/>
          </a:p>
          <a:p>
            <a:r>
              <a:rPr lang="en-US" dirty="0" smtClean="0"/>
              <a:t>The </a:t>
            </a:r>
            <a:r>
              <a:rPr lang="en-US" dirty="0"/>
              <a:t>Canadian Jewish Congress successfully advocated for the removal of </a:t>
            </a:r>
            <a:r>
              <a:rPr lang="en-US" i="1" dirty="0"/>
              <a:t>Three Wishes</a:t>
            </a:r>
            <a:r>
              <a:rPr lang="en-US" dirty="0"/>
              <a:t> from the shelves of elementary school libraries in Toronto and York, citing the question of "age appropriateness" of a book that records the words and feelings of both Palestinian and Israeli children. </a:t>
            </a:r>
          </a:p>
        </p:txBody>
      </p:sp>
      <p:pic>
        <p:nvPicPr>
          <p:cNvPr id="5" name="Content Placeholder 4"/>
          <p:cNvPicPr>
            <a:picLocks noGrp="1" noChangeAspect="1"/>
          </p:cNvPicPr>
          <p:nvPr>
            <p:ph sz="half" idx="2"/>
          </p:nvPr>
        </p:nvPicPr>
        <p:blipFill>
          <a:blip r:embed="rId3"/>
          <a:srcRect l="16387" r="16387"/>
          <a:stretch>
            <a:fillRect/>
          </a:stretch>
        </p:blipFill>
        <p:spPr/>
      </p:pic>
    </p:spTree>
    <p:extLst>
      <p:ext uri="{BB962C8B-B14F-4D97-AF65-F5344CB8AC3E}">
        <p14:creationId xmlns:p14="http://schemas.microsoft.com/office/powerpoint/2010/main" val="1973571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peace</a:t>
            </a:r>
            <a:endParaRPr lang="en-US" dirty="0"/>
          </a:p>
        </p:txBody>
      </p:sp>
      <p:sp>
        <p:nvSpPr>
          <p:cNvPr id="3" name="Content Placeholder 2"/>
          <p:cNvSpPr>
            <a:spLocks noGrp="1"/>
          </p:cNvSpPr>
          <p:nvPr>
            <p:ph sz="half" idx="1"/>
          </p:nvPr>
        </p:nvSpPr>
        <p:spPr/>
        <p:txBody>
          <a:bodyPr>
            <a:normAutofit fontScale="77500" lnSpcReduction="20000"/>
          </a:bodyPr>
          <a:lstStyle/>
          <a:p>
            <a:r>
              <a:rPr lang="en-US" i="1" dirty="0"/>
              <a:t>The Enemy</a:t>
            </a:r>
            <a:r>
              <a:rPr lang="en-US" dirty="0"/>
              <a:t> offers a </a:t>
            </a:r>
            <a:r>
              <a:rPr lang="en-US" dirty="0" smtClean="0"/>
              <a:t>incisive </a:t>
            </a:r>
            <a:r>
              <a:rPr lang="en-US" dirty="0"/>
              <a:t>critique of war, showing how propaganda conditions both sides to fight each other. </a:t>
            </a:r>
            <a:endParaRPr lang="en-US" dirty="0" smtClean="0"/>
          </a:p>
          <a:p>
            <a:r>
              <a:rPr lang="en-US" dirty="0" smtClean="0"/>
              <a:t>Beginning </a:t>
            </a:r>
            <a:r>
              <a:rPr lang="en-US" dirty="0"/>
              <a:t>on a battlefield with two foxholes, the book focuses on a soldier who has a manual telling him the enemy "is a wild beast," who "will also kill our families and our pets, burn down our forests, even poison our water." One night, he creeps over to the enemy's hole to kill him so that he can end the war and "go home to my family." He reaches the hole to find the enemy gone, but there are "pictures of his family," and a "manual just like mine. But there is a difference: in this one, the enemy has my face." </a:t>
            </a:r>
            <a:endParaRPr lang="en-US" dirty="0" smtClean="0"/>
          </a:p>
          <a:p>
            <a:r>
              <a:rPr lang="en-US" dirty="0" smtClean="0"/>
              <a:t>Realizing </a:t>
            </a:r>
            <a:r>
              <a:rPr lang="en-US" dirty="0"/>
              <a:t>that the enemy must be in </a:t>
            </a:r>
            <a:r>
              <a:rPr lang="en-US" i="1" dirty="0"/>
              <a:t>his</a:t>
            </a:r>
            <a:r>
              <a:rPr lang="en-US" dirty="0"/>
              <a:t> hole, our soldier throws him a bottle with the message, "Let's end the war now." The final page shows two bottles arcing through the air, each about to land in the other soldier's hole.</a:t>
            </a:r>
          </a:p>
        </p:txBody>
      </p:sp>
      <p:pic>
        <p:nvPicPr>
          <p:cNvPr id="5" name="Content Placeholder 4"/>
          <p:cNvPicPr>
            <a:picLocks noGrp="1" noChangeAspect="1"/>
          </p:cNvPicPr>
          <p:nvPr>
            <p:ph sz="half" idx="2"/>
          </p:nvPr>
        </p:nvPicPr>
        <p:blipFill>
          <a:blip r:embed="rId2"/>
          <a:srcRect l="-31287" r="-31287"/>
          <a:stretch>
            <a:fillRect/>
          </a:stretch>
        </p:blipFill>
        <p:spPr>
          <a:xfrm>
            <a:off x="5807717" y="831502"/>
            <a:ext cx="6384283" cy="5340698"/>
          </a:xfrm>
        </p:spPr>
      </p:pic>
    </p:spTree>
    <p:extLst>
      <p:ext uri="{BB962C8B-B14F-4D97-AF65-F5344CB8AC3E}">
        <p14:creationId xmlns:p14="http://schemas.microsoft.com/office/powerpoint/2010/main" val="1340820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Environmentalism </a:t>
            </a:r>
            <a:endParaRPr lang="en-US" dirty="0"/>
          </a:p>
        </p:txBody>
      </p:sp>
      <p:sp>
        <p:nvSpPr>
          <p:cNvPr id="3" name="Content Placeholder 2"/>
          <p:cNvSpPr>
            <a:spLocks noGrp="1"/>
          </p:cNvSpPr>
          <p:nvPr>
            <p:ph sz="half" idx="1"/>
          </p:nvPr>
        </p:nvSpPr>
        <p:spPr/>
        <p:txBody>
          <a:bodyPr/>
          <a:lstStyle/>
          <a:p>
            <a:r>
              <a:rPr lang="en-US" dirty="0"/>
              <a:t>At their most harmful, "green" books may breed self-righteous complacency about environmental </a:t>
            </a:r>
            <a:r>
              <a:rPr lang="en-US" dirty="0" smtClean="0"/>
              <a:t>issues:  </a:t>
            </a:r>
            <a:r>
              <a:rPr lang="en-US" i="1" dirty="0" smtClean="0"/>
              <a:t>Just </a:t>
            </a:r>
            <a:r>
              <a:rPr lang="en-US" i="1" dirty="0"/>
              <a:t>recycle, and that's all you need to do</a:t>
            </a:r>
            <a:r>
              <a:rPr lang="en-US" dirty="0"/>
              <a:t>. </a:t>
            </a:r>
            <a:endParaRPr lang="en-US" dirty="0" smtClean="0"/>
          </a:p>
          <a:p>
            <a:r>
              <a:rPr lang="en-US" dirty="0" smtClean="0"/>
              <a:t>Even </a:t>
            </a:r>
            <a:r>
              <a:rPr lang="en-US" dirty="0"/>
              <a:t>books that do, for instance, acknowledge the problem of overflowing landfills—such as Lauren</a:t>
            </a:r>
            <a:r>
              <a:rPr lang="en-US" b="1" dirty="0"/>
              <a:t> </a:t>
            </a:r>
            <a:r>
              <a:rPr lang="en-US" dirty="0" smtClean="0"/>
              <a:t>Child's </a:t>
            </a:r>
            <a:r>
              <a:rPr lang="en-US" i="1" dirty="0"/>
              <a:t>Charlie and Lola: We Are Extremely Very Good Recyclers</a:t>
            </a:r>
            <a:r>
              <a:rPr lang="en-US" dirty="0"/>
              <a:t> (</a:t>
            </a:r>
            <a:r>
              <a:rPr lang="en-US" dirty="0">
                <a:hlinkClick r:id="rId2"/>
              </a:rPr>
              <a:t>2009</a:t>
            </a:r>
            <a:r>
              <a:rPr lang="en-US" dirty="0"/>
              <a:t>)—can make recycling an end in itself, and foster a self-congratulatory mindset. </a:t>
            </a:r>
          </a:p>
        </p:txBody>
      </p:sp>
      <p:pic>
        <p:nvPicPr>
          <p:cNvPr id="5" name="Content Placeholder 4"/>
          <p:cNvPicPr>
            <a:picLocks noGrp="1" noChangeAspect="1"/>
          </p:cNvPicPr>
          <p:nvPr>
            <p:ph sz="half" idx="2"/>
          </p:nvPr>
        </p:nvPicPr>
        <p:blipFill>
          <a:blip r:embed="rId3"/>
          <a:srcRect l="-26262" r="-26262"/>
          <a:stretch>
            <a:fillRect/>
          </a:stretch>
        </p:blipFill>
        <p:spPr/>
      </p:pic>
    </p:spTree>
    <p:extLst>
      <p:ext uri="{BB962C8B-B14F-4D97-AF65-F5344CB8AC3E}">
        <p14:creationId xmlns:p14="http://schemas.microsoft.com/office/powerpoint/2010/main" val="756601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Radical environmentalism</a:t>
            </a:r>
            <a:endParaRPr lang="en-US" dirty="0"/>
          </a:p>
        </p:txBody>
      </p:sp>
      <p:sp>
        <p:nvSpPr>
          <p:cNvPr id="3" name="Content Placeholder 2"/>
          <p:cNvSpPr>
            <a:spLocks noGrp="1"/>
          </p:cNvSpPr>
          <p:nvPr>
            <p:ph sz="half" idx="1"/>
          </p:nvPr>
        </p:nvSpPr>
        <p:spPr/>
        <p:txBody>
          <a:bodyPr>
            <a:normAutofit/>
          </a:bodyPr>
          <a:lstStyle/>
          <a:p>
            <a:r>
              <a:rPr lang="en-US" dirty="0"/>
              <a:t>In contrast, radical books about the environment don't just advocate recycling, but also consuming less. </a:t>
            </a:r>
            <a:endParaRPr lang="en-US" dirty="0" smtClean="0"/>
          </a:p>
          <a:p>
            <a:r>
              <a:rPr lang="en-US" dirty="0" smtClean="0"/>
              <a:t>One </a:t>
            </a:r>
            <a:r>
              <a:rPr lang="en-US" dirty="0"/>
              <a:t>such book, Lynne Cherry and Gary </a:t>
            </a:r>
            <a:r>
              <a:rPr lang="en-US" dirty="0" err="1"/>
              <a:t>Braasch's</a:t>
            </a:r>
            <a:r>
              <a:rPr lang="en-US" dirty="0"/>
              <a:t> </a:t>
            </a:r>
            <a:r>
              <a:rPr lang="en-US" i="1" dirty="0"/>
              <a:t>How We Know What We Know About Our Changing Climate: Scientists and Kids Explore Global Warming</a:t>
            </a:r>
            <a:r>
              <a:rPr lang="en-US" dirty="0"/>
              <a:t> (</a:t>
            </a:r>
            <a:r>
              <a:rPr lang="en-US" dirty="0">
                <a:hlinkClick r:id="rId2"/>
              </a:rPr>
              <a:t>2008</a:t>
            </a:r>
            <a:r>
              <a:rPr lang="en-US" dirty="0"/>
              <a:t>), explains human causes of global climate change and encourages children to become involved, not just in making lifestyle changes, but in educating others and pressing for regulation.</a:t>
            </a:r>
          </a:p>
        </p:txBody>
      </p:sp>
      <p:pic>
        <p:nvPicPr>
          <p:cNvPr id="5" name="Content Placeholder 4"/>
          <p:cNvPicPr>
            <a:picLocks noGrp="1" noChangeAspect="1"/>
          </p:cNvPicPr>
          <p:nvPr>
            <p:ph sz="half" idx="2"/>
          </p:nvPr>
        </p:nvPicPr>
        <p:blipFill>
          <a:blip r:embed="rId3"/>
          <a:srcRect t="-1113" b="-1113"/>
          <a:stretch>
            <a:fillRect/>
          </a:stretch>
        </p:blipFill>
        <p:spPr/>
      </p:pic>
    </p:spTree>
    <p:extLst>
      <p:ext uri="{BB962C8B-B14F-4D97-AF65-F5344CB8AC3E}">
        <p14:creationId xmlns:p14="http://schemas.microsoft.com/office/powerpoint/2010/main" val="2034394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Child/adult:  Justice</a:t>
            </a:r>
            <a:endParaRPr lang="en-US" dirty="0"/>
          </a:p>
        </p:txBody>
      </p:sp>
      <p:sp>
        <p:nvSpPr>
          <p:cNvPr id="3" name="Content Placeholder 2"/>
          <p:cNvSpPr>
            <a:spLocks noGrp="1"/>
          </p:cNvSpPr>
          <p:nvPr>
            <p:ph sz="half" idx="1"/>
          </p:nvPr>
        </p:nvSpPr>
        <p:spPr/>
        <p:txBody>
          <a:bodyPr>
            <a:normAutofit fontScale="85000" lnSpcReduction="10000"/>
          </a:bodyPr>
          <a:lstStyle/>
          <a:p>
            <a:r>
              <a:rPr lang="en-US" i="1" dirty="0"/>
              <a:t>Tricycle</a:t>
            </a:r>
            <a:r>
              <a:rPr lang="en-US" dirty="0"/>
              <a:t> (</a:t>
            </a:r>
            <a:r>
              <a:rPr lang="en-US" dirty="0">
                <a:hlinkClick r:id="rId2"/>
              </a:rPr>
              <a:t>2007</a:t>
            </a:r>
            <a:r>
              <a:rPr lang="en-US" dirty="0"/>
              <a:t>), written by Elisa Amado and illustrated by Alfonso </a:t>
            </a:r>
            <a:r>
              <a:rPr lang="en-US" dirty="0" err="1"/>
              <a:t>Ruano</a:t>
            </a:r>
            <a:r>
              <a:rPr lang="en-US" dirty="0"/>
              <a:t>, is narrated from the perspective of a wealthy girl in a Latin American country. From a tree, she watches two poor children—her occasional playmates—take and hide her tricycle. She says nothing, but thinks: "My mother always tells me not to leave my toys outside" (21). </a:t>
            </a:r>
            <a:endParaRPr lang="en-US" dirty="0" smtClean="0"/>
          </a:p>
          <a:p>
            <a:r>
              <a:rPr lang="en-US" dirty="0" smtClean="0"/>
              <a:t>At </a:t>
            </a:r>
            <a:r>
              <a:rPr lang="en-US" dirty="0"/>
              <a:t>lunch she hears adults talking about the missing tricycle: "They're all thieves. They should be shot," one of them says (25). </a:t>
            </a:r>
            <a:r>
              <a:rPr lang="en-US" dirty="0" smtClean="0"/>
              <a:t>She </a:t>
            </a:r>
            <a:r>
              <a:rPr lang="en-US" dirty="0"/>
              <a:t>tells her mother, "My tricycle got run over by a big black car. [. . .] Then some men with guns took it away with </a:t>
            </a:r>
            <a:r>
              <a:rPr lang="en-US" dirty="0" smtClean="0"/>
              <a:t>them” (29).</a:t>
            </a:r>
          </a:p>
          <a:p>
            <a:r>
              <a:rPr lang="en-US" dirty="0" smtClean="0"/>
              <a:t>That </a:t>
            </a:r>
            <a:r>
              <a:rPr lang="en-US" dirty="0"/>
              <a:t>the child's capacity for empathy surpasses that of the adults suggests that indifference is a learned response.</a:t>
            </a:r>
          </a:p>
          <a:p>
            <a:endParaRPr lang="en-US" dirty="0"/>
          </a:p>
        </p:txBody>
      </p:sp>
      <p:pic>
        <p:nvPicPr>
          <p:cNvPr id="5" name="Content Placeholder 4"/>
          <p:cNvPicPr>
            <a:picLocks noGrp="1" noChangeAspect="1"/>
          </p:cNvPicPr>
          <p:nvPr>
            <p:ph sz="half" idx="2"/>
          </p:nvPr>
        </p:nvPicPr>
        <p:blipFill>
          <a:blip r:embed="rId3"/>
          <a:srcRect l="-2963" r="-2963"/>
          <a:stretch>
            <a:fillRect/>
          </a:stretch>
        </p:blipFill>
        <p:spPr/>
      </p:pic>
    </p:spTree>
    <p:extLst>
      <p:ext uri="{BB962C8B-B14F-4D97-AF65-F5344CB8AC3E}">
        <p14:creationId xmlns:p14="http://schemas.microsoft.com/office/powerpoint/2010/main" val="541045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Poverty/homelessness</a:t>
            </a:r>
            <a:endParaRPr lang="en-US" dirty="0"/>
          </a:p>
        </p:txBody>
      </p:sp>
      <p:sp>
        <p:nvSpPr>
          <p:cNvPr id="3" name="Content Placeholder 2"/>
          <p:cNvSpPr>
            <a:spLocks noGrp="1"/>
          </p:cNvSpPr>
          <p:nvPr>
            <p:ph sz="half" idx="1"/>
          </p:nvPr>
        </p:nvSpPr>
        <p:spPr/>
        <p:txBody>
          <a:bodyPr/>
          <a:lstStyle/>
          <a:p>
            <a:r>
              <a:rPr lang="en-US" i="1" dirty="0"/>
              <a:t>Fly </a:t>
            </a:r>
            <a:r>
              <a:rPr lang="en-US" i="1" dirty="0" smtClean="0"/>
              <a:t>Away Home </a:t>
            </a:r>
            <a:r>
              <a:rPr lang="en-US" dirty="0" smtClean="0"/>
              <a:t>and </a:t>
            </a:r>
            <a:r>
              <a:rPr lang="en-US" i="1" dirty="0" smtClean="0"/>
              <a:t>Yard Sale </a:t>
            </a:r>
            <a:r>
              <a:rPr lang="en-US" dirty="0" smtClean="0"/>
              <a:t>by Eve Bunting</a:t>
            </a:r>
          </a:p>
          <a:p>
            <a:r>
              <a:rPr lang="en-US" i="1" dirty="0"/>
              <a:t>The </a:t>
            </a:r>
            <a:r>
              <a:rPr lang="en-US" i="1" dirty="0" smtClean="0"/>
              <a:t>Hard-times </a:t>
            </a:r>
            <a:r>
              <a:rPr lang="en-US" i="1" dirty="0"/>
              <a:t>J</a:t>
            </a:r>
            <a:r>
              <a:rPr lang="en-US" i="1" dirty="0" smtClean="0"/>
              <a:t>ar </a:t>
            </a:r>
            <a:r>
              <a:rPr lang="en-US" dirty="0" smtClean="0"/>
              <a:t>by Ethel Footman Smothers</a:t>
            </a:r>
          </a:p>
          <a:p>
            <a:r>
              <a:rPr lang="en-US" i="1" dirty="0" err="1"/>
              <a:t>Tìa</a:t>
            </a:r>
            <a:r>
              <a:rPr lang="en-US" i="1" dirty="0"/>
              <a:t> Isa </a:t>
            </a:r>
            <a:r>
              <a:rPr lang="en-US" i="1" dirty="0" smtClean="0"/>
              <a:t>Wants </a:t>
            </a:r>
            <a:r>
              <a:rPr lang="en-US" i="1" dirty="0"/>
              <a:t>a </a:t>
            </a:r>
            <a:r>
              <a:rPr lang="en-US" i="1" dirty="0" smtClean="0"/>
              <a:t>Car </a:t>
            </a:r>
            <a:r>
              <a:rPr lang="en-US" dirty="0" smtClean="0"/>
              <a:t>by Meg Medina</a:t>
            </a:r>
          </a:p>
          <a:p>
            <a:r>
              <a:rPr lang="en-US" i="1" dirty="0" smtClean="0"/>
              <a:t>Those Shoes </a:t>
            </a:r>
            <a:r>
              <a:rPr lang="en-US" dirty="0" smtClean="0"/>
              <a:t>by </a:t>
            </a:r>
            <a:r>
              <a:rPr lang="en-US" dirty="0" err="1" smtClean="0"/>
              <a:t>Maribeth</a:t>
            </a:r>
            <a:r>
              <a:rPr lang="en-US" dirty="0" smtClean="0"/>
              <a:t> </a:t>
            </a:r>
            <a:r>
              <a:rPr lang="en-US" dirty="0" err="1" smtClean="0"/>
              <a:t>Boelts</a:t>
            </a:r>
            <a:endParaRPr lang="en-US" dirty="0" smtClean="0"/>
          </a:p>
          <a:p>
            <a:r>
              <a:rPr lang="en-US" i="1" dirty="0"/>
              <a:t>A </a:t>
            </a:r>
            <a:r>
              <a:rPr lang="en-US" i="1" dirty="0" smtClean="0"/>
              <a:t>Chair </a:t>
            </a:r>
            <a:r>
              <a:rPr lang="en-US" i="1" dirty="0"/>
              <a:t>for </a:t>
            </a:r>
            <a:r>
              <a:rPr lang="en-US" i="1" dirty="0" smtClean="0"/>
              <a:t>My Mother </a:t>
            </a:r>
            <a:r>
              <a:rPr lang="en-US" dirty="0" smtClean="0"/>
              <a:t>by Vera </a:t>
            </a:r>
            <a:r>
              <a:rPr lang="en-US" dirty="0"/>
              <a:t>B. </a:t>
            </a:r>
            <a:r>
              <a:rPr lang="en-US" dirty="0" smtClean="0"/>
              <a:t>Williams</a:t>
            </a:r>
            <a:endParaRPr lang="en-US" dirty="0"/>
          </a:p>
          <a:p>
            <a:endParaRPr lang="en-US" dirty="0"/>
          </a:p>
          <a:p>
            <a:endParaRPr lang="en-US" dirty="0"/>
          </a:p>
          <a:p>
            <a:endParaRPr lang="en-US" dirty="0"/>
          </a:p>
          <a:p>
            <a:endParaRPr lang="en-US" dirty="0"/>
          </a:p>
        </p:txBody>
      </p:sp>
      <p:pic>
        <p:nvPicPr>
          <p:cNvPr id="5" name="Content Placeholder 4"/>
          <p:cNvPicPr>
            <a:picLocks noGrp="1" noChangeAspect="1"/>
          </p:cNvPicPr>
          <p:nvPr>
            <p:ph sz="half" idx="2"/>
          </p:nvPr>
        </p:nvPicPr>
        <p:blipFill>
          <a:blip r:embed="rId2"/>
          <a:srcRect l="-6901" r="-6901"/>
          <a:stretch>
            <a:fillRect/>
          </a:stretch>
        </p:blipFill>
        <p:spPr/>
      </p:pic>
    </p:spTree>
    <p:extLst>
      <p:ext uri="{BB962C8B-B14F-4D97-AF65-F5344CB8AC3E}">
        <p14:creationId xmlns:p14="http://schemas.microsoft.com/office/powerpoint/2010/main" val="9284980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1066</TotalTime>
  <Words>2173</Words>
  <Application>Microsoft Macintosh PowerPoint</Application>
  <PresentationFormat>Custom</PresentationFormat>
  <Paragraphs>77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Wood Type</vt:lpstr>
      <vt:lpstr>Tough Topics in Children’s Lit</vt:lpstr>
      <vt:lpstr>Julia L. Mickenberg &amp; Philip Nel</vt:lpstr>
      <vt:lpstr>Challenges</vt:lpstr>
      <vt:lpstr>Organize!</vt:lpstr>
      <vt:lpstr>Dissent</vt:lpstr>
      <vt:lpstr>Unions</vt:lpstr>
      <vt:lpstr>Small Press Challenges</vt:lpstr>
      <vt:lpstr>Fight Prejudice</vt:lpstr>
      <vt:lpstr>Frankness &amp; Framing</vt:lpstr>
      <vt:lpstr>Seeing all experiences</vt:lpstr>
      <vt:lpstr>Experience “foreignness”</vt:lpstr>
      <vt:lpstr>Internationalism</vt:lpstr>
      <vt:lpstr>Power of Texts</vt:lpstr>
      <vt:lpstr>Controversy</vt:lpstr>
      <vt:lpstr>peace</vt:lpstr>
      <vt:lpstr>Environmentalism </vt:lpstr>
      <vt:lpstr>Radical environmentalism</vt:lpstr>
      <vt:lpstr>Child/adult:  Justice</vt:lpstr>
      <vt:lpstr>Poverty/homelessness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Tough Topics in Children’s Lit</dc:title>
  <dc:creator>Microsoft Office User</dc:creator>
  <cp:lastModifiedBy>Meghann Meeusen</cp:lastModifiedBy>
  <cp:revision>9</cp:revision>
  <dcterms:created xsi:type="dcterms:W3CDTF">2018-01-22T22:36:33Z</dcterms:created>
  <dcterms:modified xsi:type="dcterms:W3CDTF">2018-01-24T14:21:40Z</dcterms:modified>
</cp:coreProperties>
</file>