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3" d="100"/>
          <a:sy n="83" d="100"/>
        </p:scale>
        <p:origin x="-112" y="-12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8/25/20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8/25/20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8/25/20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1F9CA3-105E-4857-9057-6DB6197DA786}" type="datetimeFigureOut">
              <a:rPr lang="en-US" smtClean="0"/>
              <a:t>8/25/20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01F9CA3-105E-4857-9057-6DB6197DA786}" type="datetimeFigureOut">
              <a:rPr lang="en-US" smtClean="0"/>
              <a:t>8/25/20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B01F9CA3-105E-4857-9057-6DB6197DA786}" type="datetimeFigureOut">
              <a:rPr lang="en-US" smtClean="0"/>
              <a:t>8/25/20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01F9CA3-105E-4857-9057-6DB6197DA786}" type="datetimeFigureOut">
              <a:rPr lang="en-US" smtClean="0"/>
              <a:t>8/25/20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1F9CA3-105E-4857-9057-6DB6197DA786}" type="datetimeFigureOut">
              <a:rPr lang="en-US" smtClean="0"/>
              <a:t>8/25/20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8/25/20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8/25/20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8/25/20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8/25/20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B01F9CA3-105E-4857-9057-6DB6197DA786}" type="datetimeFigureOut">
              <a:rPr lang="en-US" smtClean="0"/>
              <a:t>8/25/20</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7F5CE407-6216-4202-80E4-A30DC2F709B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meoc.us/meoc/book-award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600" dirty="0" smtClean="0"/>
              <a:t>Representation in Literature for </a:t>
            </a:r>
            <a:r>
              <a:rPr lang="en-US" sz="3600" smtClean="0"/>
              <a:t>Young People:  </a:t>
            </a:r>
            <a:br>
              <a:rPr lang="en-US" sz="3600" smtClean="0"/>
            </a:br>
            <a:r>
              <a:rPr lang="en-US" sz="3600" smtClean="0"/>
              <a:t>Critical </a:t>
            </a:r>
            <a:r>
              <a:rPr lang="en-US" sz="3600" dirty="0" smtClean="0"/>
              <a:t>Context</a:t>
            </a:r>
            <a:endParaRPr lang="en-US" sz="3600" dirty="0"/>
          </a:p>
        </p:txBody>
      </p:sp>
      <p:sp>
        <p:nvSpPr>
          <p:cNvPr id="3" name="Subtitle 2"/>
          <p:cNvSpPr>
            <a:spLocks noGrp="1"/>
          </p:cNvSpPr>
          <p:nvPr>
            <p:ph type="subTitle" idx="1"/>
          </p:nvPr>
        </p:nvSpPr>
        <p:spPr/>
        <p:txBody>
          <a:bodyPr/>
          <a:lstStyle/>
          <a:p>
            <a:r>
              <a:rPr lang="en-US" dirty="0" smtClean="0"/>
              <a:t>Dr. Meghann Meeusen</a:t>
            </a:r>
          </a:p>
          <a:p>
            <a:r>
              <a:rPr lang="en-US" dirty="0" smtClean="0"/>
              <a:t>Western Michigan University</a:t>
            </a:r>
            <a:endParaRPr lang="en-US" dirty="0"/>
          </a:p>
        </p:txBody>
      </p:sp>
    </p:spTree>
    <p:extLst>
      <p:ext uri="{BB962C8B-B14F-4D97-AF65-F5344CB8AC3E}">
        <p14:creationId xmlns:p14="http://schemas.microsoft.com/office/powerpoint/2010/main" val="2273308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to Start</a:t>
            </a:r>
            <a:endParaRPr lang="en-US" dirty="0"/>
          </a:p>
        </p:txBody>
      </p:sp>
      <p:sp>
        <p:nvSpPr>
          <p:cNvPr id="3" name="Content Placeholder 2"/>
          <p:cNvSpPr>
            <a:spLocks noGrp="1"/>
          </p:cNvSpPr>
          <p:nvPr>
            <p:ph idx="1"/>
          </p:nvPr>
        </p:nvSpPr>
        <p:spPr/>
        <p:txBody>
          <a:bodyPr/>
          <a:lstStyle/>
          <a:p>
            <a:r>
              <a:rPr lang="en-US" b="1" dirty="0" smtClean="0"/>
              <a:t>Authorial Purpose</a:t>
            </a:r>
            <a:r>
              <a:rPr lang="en-US" dirty="0" smtClean="0"/>
              <a:t>:  What is the author’s goal for this book?  What is he/she/they trying to achieve?</a:t>
            </a:r>
          </a:p>
          <a:p>
            <a:r>
              <a:rPr lang="en-US" b="1" dirty="0" smtClean="0"/>
              <a:t>Value/Role of the Text</a:t>
            </a:r>
            <a:r>
              <a:rPr lang="en-US" dirty="0" smtClean="0"/>
              <a:t>:  Why </a:t>
            </a:r>
            <a:r>
              <a:rPr lang="en-US" dirty="0"/>
              <a:t>would a text like this be important to share with </a:t>
            </a:r>
            <a:r>
              <a:rPr lang="en-US" dirty="0" smtClean="0"/>
              <a:t>young people and </a:t>
            </a:r>
            <a:r>
              <a:rPr lang="en-US" dirty="0"/>
              <a:t>what are the challenges in doing so?  </a:t>
            </a:r>
            <a:endParaRPr lang="en-US" dirty="0" smtClean="0"/>
          </a:p>
          <a:p>
            <a:r>
              <a:rPr lang="en-US" b="1" dirty="0" smtClean="0"/>
              <a:t>Critique</a:t>
            </a:r>
            <a:r>
              <a:rPr lang="en-US" dirty="0" smtClean="0"/>
              <a:t>:  How </a:t>
            </a:r>
            <a:r>
              <a:rPr lang="en-US" dirty="0"/>
              <a:t>does the author make strong choices to tackle those challenges and what merits does the text have as a literary work?  What might be improved in the text? </a:t>
            </a:r>
          </a:p>
        </p:txBody>
      </p:sp>
    </p:spTree>
    <p:extLst>
      <p:ext uri="{BB962C8B-B14F-4D97-AF65-F5344CB8AC3E}">
        <p14:creationId xmlns:p14="http://schemas.microsoft.com/office/powerpoint/2010/main" val="2834517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“All-White World” </a:t>
            </a:r>
          </a:p>
        </p:txBody>
      </p:sp>
      <p:sp>
        <p:nvSpPr>
          <p:cNvPr id="3" name="Content Placeholder 2"/>
          <p:cNvSpPr>
            <a:spLocks noGrp="1"/>
          </p:cNvSpPr>
          <p:nvPr>
            <p:ph idx="1"/>
          </p:nvPr>
        </p:nvSpPr>
        <p:spPr>
          <a:xfrm>
            <a:off x="549275" y="1600200"/>
            <a:ext cx="8042276" cy="4917385"/>
          </a:xfrm>
        </p:spPr>
        <p:txBody>
          <a:bodyPr>
            <a:normAutofit/>
          </a:bodyPr>
          <a:lstStyle/>
          <a:p>
            <a:r>
              <a:rPr lang="en-US" dirty="0"/>
              <a:t>In 1965, Nancy </a:t>
            </a:r>
            <a:r>
              <a:rPr lang="en-US" dirty="0" err="1"/>
              <a:t>Larrick</a:t>
            </a:r>
            <a:r>
              <a:rPr lang="en-US" dirty="0"/>
              <a:t>, an editor at Random House books and the founder and past-president of the International Reading Association, wrote an article for the </a:t>
            </a:r>
            <a:r>
              <a:rPr lang="en-US" i="1" dirty="0"/>
              <a:t>Saturday Review</a:t>
            </a:r>
            <a:r>
              <a:rPr lang="en-US" dirty="0"/>
              <a:t> entitled “The All-White World of Children’s Books,” in which she noted that "across the country, 6,340,000 nonwhite children are learning to read and to understand the American way of life in books which either omit them entirely or scarcely mention them" (63). </a:t>
            </a:r>
            <a:endParaRPr lang="en-US" dirty="0" smtClean="0"/>
          </a:p>
          <a:p>
            <a:r>
              <a:rPr lang="en-US" dirty="0" smtClean="0"/>
              <a:t>How has the question of “All White World” changed?  What are new considerations</a:t>
            </a:r>
            <a:r>
              <a:rPr lang="en-US" dirty="0" smtClean="0"/>
              <a:t>?</a:t>
            </a:r>
          </a:p>
        </p:txBody>
      </p:sp>
    </p:spTree>
    <p:extLst>
      <p:ext uri="{BB962C8B-B14F-4D97-AF65-F5344CB8AC3E}">
        <p14:creationId xmlns:p14="http://schemas.microsoft.com/office/powerpoint/2010/main" val="3130493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r>
              <a:rPr lang="en-US" dirty="0"/>
              <a:t>D</a:t>
            </a:r>
            <a:r>
              <a:rPr lang="en-US" dirty="0" smtClean="0"/>
              <a:t>oes it Matter?</a:t>
            </a:r>
            <a:endParaRPr lang="en-US" dirty="0"/>
          </a:p>
        </p:txBody>
      </p:sp>
      <p:sp>
        <p:nvSpPr>
          <p:cNvPr id="3" name="Content Placeholder 2"/>
          <p:cNvSpPr>
            <a:spLocks noGrp="1"/>
          </p:cNvSpPr>
          <p:nvPr>
            <p:ph idx="1"/>
          </p:nvPr>
        </p:nvSpPr>
        <p:spPr/>
        <p:txBody>
          <a:bodyPr/>
          <a:lstStyle/>
          <a:p>
            <a:r>
              <a:rPr lang="en-US" dirty="0"/>
              <a:t>The problem, </a:t>
            </a:r>
            <a:r>
              <a:rPr lang="en-US" dirty="0" err="1"/>
              <a:t>Larrick</a:t>
            </a:r>
            <a:r>
              <a:rPr lang="en-US" dirty="0"/>
              <a:t> contended, went beyond the psychological damage that this omission caused to nonwhite children: "although his white skin makes him one of the world's minorities, the white child learns from his books that he is the kingfish. There seems little chance of developing the humility so urgently needed for world cooperation, instead of world conflict, as long as our children are brought up on gentle doses of racism through their books" (63). </a:t>
            </a:r>
          </a:p>
        </p:txBody>
      </p:sp>
    </p:spTree>
    <p:extLst>
      <p:ext uri="{BB962C8B-B14F-4D97-AF65-F5344CB8AC3E}">
        <p14:creationId xmlns:p14="http://schemas.microsoft.com/office/powerpoint/2010/main" val="305014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350963"/>
            <a:ext cx="8042276" cy="1336956"/>
          </a:xfrm>
        </p:spPr>
        <p:txBody>
          <a:bodyPr/>
          <a:lstStyle/>
          <a:p>
            <a:r>
              <a:rPr lang="en-US" sz="4400" dirty="0" smtClean="0"/>
              <a:t>Council on </a:t>
            </a:r>
            <a:br>
              <a:rPr lang="en-US" sz="4400" dirty="0" smtClean="0"/>
            </a:br>
            <a:r>
              <a:rPr lang="en-US" sz="4400" dirty="0" smtClean="0"/>
              <a:t>Interracial Books for Children</a:t>
            </a:r>
            <a:endParaRPr lang="en-US" sz="4400" dirty="0"/>
          </a:p>
        </p:txBody>
      </p:sp>
      <p:sp>
        <p:nvSpPr>
          <p:cNvPr id="3" name="Content Placeholder 2"/>
          <p:cNvSpPr>
            <a:spLocks noGrp="1"/>
          </p:cNvSpPr>
          <p:nvPr>
            <p:ph idx="1"/>
          </p:nvPr>
        </p:nvSpPr>
        <p:spPr>
          <a:xfrm>
            <a:off x="549275" y="1965641"/>
            <a:ext cx="8042276" cy="3977960"/>
          </a:xfrm>
        </p:spPr>
        <p:txBody>
          <a:bodyPr/>
          <a:lstStyle/>
          <a:p>
            <a:r>
              <a:rPr lang="en-US" dirty="0"/>
              <a:t>In 1966, the Council on Interracial Books for Children (CIBC) was founded to help support the inclusion of diversity in children's publishing, especially by providing funds for nonwhite authors to take sabbaticals in order to work on their writing. </a:t>
            </a:r>
            <a:endParaRPr lang="en-US" dirty="0" smtClean="0"/>
          </a:p>
          <a:p>
            <a:r>
              <a:rPr lang="en-US" dirty="0" smtClean="0"/>
              <a:t>CIBC </a:t>
            </a:r>
            <a:r>
              <a:rPr lang="en-US" dirty="0"/>
              <a:t>program participants included Mildred Taylor, Virginia Hamilton, and Walter Dean Myers, all of whom would go on to have decorated careers as the authors of Newbury award winning YA novels. </a:t>
            </a:r>
            <a:endParaRPr lang="en-US" dirty="0" smtClean="0"/>
          </a:p>
        </p:txBody>
      </p:sp>
    </p:spTree>
    <p:extLst>
      <p:ext uri="{BB962C8B-B14F-4D97-AF65-F5344CB8AC3E}">
        <p14:creationId xmlns:p14="http://schemas.microsoft.com/office/powerpoint/2010/main" val="4170485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Awards Timeline</a:t>
            </a:r>
            <a:endParaRPr lang="en-US" dirty="0"/>
          </a:p>
        </p:txBody>
      </p:sp>
      <p:sp>
        <p:nvSpPr>
          <p:cNvPr id="3" name="Content Placeholder 2"/>
          <p:cNvSpPr>
            <a:spLocks noGrp="1"/>
          </p:cNvSpPr>
          <p:nvPr>
            <p:ph idx="1"/>
          </p:nvPr>
        </p:nvSpPr>
        <p:spPr/>
        <p:txBody>
          <a:bodyPr>
            <a:normAutofit fontScale="92500" lnSpcReduction="20000"/>
          </a:bodyPr>
          <a:lstStyle/>
          <a:p>
            <a:r>
              <a:rPr lang="en-US" dirty="0"/>
              <a:t>In 1970, the American Library Association began sponsoring the </a:t>
            </a:r>
            <a:r>
              <a:rPr lang="en-US" u="sng" dirty="0"/>
              <a:t>Coretta Scott King Award</a:t>
            </a:r>
            <a:r>
              <a:rPr lang="en-US" dirty="0"/>
              <a:t>, "given annually to outstanding African American authors and illustrators of books for children and young adults that demonstrate an appreciation of African American culture and universal human values." </a:t>
            </a:r>
            <a:endParaRPr lang="en-US" dirty="0" smtClean="0"/>
          </a:p>
          <a:p>
            <a:r>
              <a:rPr lang="en-US" dirty="0" smtClean="0"/>
              <a:t>In </a:t>
            </a:r>
            <a:r>
              <a:rPr lang="en-US" dirty="0"/>
              <a:t>1996, </a:t>
            </a:r>
            <a:r>
              <a:rPr lang="en-US" u="sng" dirty="0"/>
              <a:t>The </a:t>
            </a:r>
            <a:r>
              <a:rPr lang="en-US" u="sng" dirty="0" err="1"/>
              <a:t>Pura</a:t>
            </a:r>
            <a:r>
              <a:rPr lang="en-US" u="sng" dirty="0"/>
              <a:t> </a:t>
            </a:r>
            <a:r>
              <a:rPr lang="en-US" u="sng" dirty="0" err="1"/>
              <a:t>Belpré</a:t>
            </a:r>
            <a:r>
              <a:rPr lang="en-US" u="sng" dirty="0"/>
              <a:t> Award</a:t>
            </a:r>
            <a:r>
              <a:rPr lang="en-US" dirty="0"/>
              <a:t>, was established to honor "a Latino/Latina writer and illustrator whose work best portrays, affirms, and celebrates the Latino cultural experience in an outstanding work of literature for children and youth." </a:t>
            </a:r>
            <a:endParaRPr lang="en-US" dirty="0" smtClean="0"/>
          </a:p>
          <a:p>
            <a:r>
              <a:rPr lang="en-US" dirty="0" smtClean="0"/>
              <a:t>And </a:t>
            </a:r>
            <a:r>
              <a:rPr lang="en-US" dirty="0"/>
              <a:t>in 1991, the Lambda Literary organization established a </a:t>
            </a:r>
            <a:r>
              <a:rPr lang="en-US" u="sng" dirty="0"/>
              <a:t>LGBT Children's/Young Adult</a:t>
            </a:r>
            <a:r>
              <a:rPr lang="en-US" dirty="0"/>
              <a:t> category. </a:t>
            </a:r>
          </a:p>
        </p:txBody>
      </p:sp>
    </p:spTree>
    <p:extLst>
      <p:ext uri="{BB962C8B-B14F-4D97-AF65-F5344CB8AC3E}">
        <p14:creationId xmlns:p14="http://schemas.microsoft.com/office/powerpoint/2010/main" val="2858122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Beyond the ALSC</a:t>
            </a:r>
            <a:endParaRPr lang="en-US" dirty="0"/>
          </a:p>
        </p:txBody>
      </p:sp>
      <p:sp>
        <p:nvSpPr>
          <p:cNvPr id="3" name="Content Placeholder 2"/>
          <p:cNvSpPr>
            <a:spLocks noGrp="1"/>
          </p:cNvSpPr>
          <p:nvPr>
            <p:ph idx="1"/>
          </p:nvPr>
        </p:nvSpPr>
        <p:spPr/>
        <p:txBody>
          <a:bodyPr>
            <a:normAutofit/>
          </a:bodyPr>
          <a:lstStyle/>
          <a:p>
            <a:r>
              <a:rPr lang="en-US" b="1" dirty="0" smtClean="0"/>
              <a:t>Middle East outreach Council Book Awards</a:t>
            </a:r>
            <a:r>
              <a:rPr lang="en-US" dirty="0" smtClean="0"/>
              <a:t>: </a:t>
            </a:r>
            <a:r>
              <a:rPr lang="en-US" dirty="0" smtClean="0">
                <a:hlinkClick r:id="rId2"/>
              </a:rPr>
              <a:t>http://www.meoc.us/meoc/book-awards</a:t>
            </a:r>
            <a:endParaRPr lang="en-US" dirty="0" smtClean="0"/>
          </a:p>
          <a:p>
            <a:r>
              <a:rPr lang="en-US" altLang="x-none" b="1" dirty="0" smtClean="0"/>
              <a:t>Asian </a:t>
            </a:r>
            <a:r>
              <a:rPr lang="en-US" altLang="x-none" b="1" dirty="0"/>
              <a:t>Pacific American Award for </a:t>
            </a:r>
            <a:r>
              <a:rPr lang="en-US" altLang="x-none" b="1" dirty="0" smtClean="0"/>
              <a:t>Literature:  </a:t>
            </a:r>
            <a:r>
              <a:rPr lang="en-US" altLang="x-none" dirty="0"/>
              <a:t>to honor and recognize individual work about Asian/Pacific Americans and their heritage, based on literary and artistic merit</a:t>
            </a:r>
          </a:p>
          <a:p>
            <a:r>
              <a:rPr lang="en-US" altLang="x-none" b="1" dirty="0" smtClean="0"/>
              <a:t>Native </a:t>
            </a:r>
            <a:r>
              <a:rPr lang="en-US" altLang="x-none" b="1" dirty="0"/>
              <a:t>American Youth Services </a:t>
            </a:r>
            <a:r>
              <a:rPr lang="en-US" altLang="x-none" b="1" dirty="0" smtClean="0"/>
              <a:t>Award</a:t>
            </a:r>
            <a:r>
              <a:rPr lang="en-US" altLang="x-none" dirty="0" smtClean="0"/>
              <a:t>:  </a:t>
            </a:r>
            <a:r>
              <a:rPr lang="en-US" altLang="x-none" dirty="0"/>
              <a:t>established as a way to identify and honor the very best writing and illustrations by and about American Indians.</a:t>
            </a:r>
            <a:endParaRPr lang="en-US" dirty="0"/>
          </a:p>
          <a:p>
            <a:endParaRPr lang="en-US" dirty="0"/>
          </a:p>
        </p:txBody>
      </p:sp>
    </p:spTree>
    <p:extLst>
      <p:ext uri="{BB962C8B-B14F-4D97-AF65-F5344CB8AC3E}">
        <p14:creationId xmlns:p14="http://schemas.microsoft.com/office/powerpoint/2010/main" val="4284200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Beyond the ALSC</a:t>
            </a:r>
            <a:endParaRPr lang="en-US" b="1" dirty="0"/>
          </a:p>
        </p:txBody>
      </p:sp>
      <p:sp>
        <p:nvSpPr>
          <p:cNvPr id="3" name="Content Placeholder 2"/>
          <p:cNvSpPr>
            <a:spLocks noGrp="1"/>
          </p:cNvSpPr>
          <p:nvPr>
            <p:ph idx="1"/>
          </p:nvPr>
        </p:nvSpPr>
        <p:spPr/>
        <p:txBody>
          <a:bodyPr>
            <a:normAutofit fontScale="92500" lnSpcReduction="10000"/>
          </a:bodyPr>
          <a:lstStyle/>
          <a:p>
            <a:pPr>
              <a:lnSpc>
                <a:spcPct val="80000"/>
              </a:lnSpc>
            </a:pPr>
            <a:r>
              <a:rPr lang="en-US" altLang="x-none" b="1" dirty="0"/>
              <a:t>Mildred L. </a:t>
            </a:r>
            <a:r>
              <a:rPr lang="en-US" altLang="x-none" b="1" dirty="0" err="1"/>
              <a:t>Batchelder</a:t>
            </a:r>
            <a:r>
              <a:rPr lang="en-US" altLang="x-none" b="1" dirty="0"/>
              <a:t> </a:t>
            </a:r>
            <a:r>
              <a:rPr lang="en-US" altLang="x-none" b="1" dirty="0" smtClean="0"/>
              <a:t>Award</a:t>
            </a:r>
            <a:r>
              <a:rPr lang="en-US" altLang="x-none" dirty="0" smtClean="0"/>
              <a:t>:  The </a:t>
            </a:r>
            <a:r>
              <a:rPr lang="en-US" altLang="x-none" dirty="0" err="1"/>
              <a:t>Batchelder</a:t>
            </a:r>
            <a:r>
              <a:rPr lang="en-US" altLang="x-none" dirty="0"/>
              <a:t> Award is given to the most outstanding children</a:t>
            </a:r>
            <a:r>
              <a:rPr lang="en-US" altLang="en-US" dirty="0"/>
              <a:t>’</a:t>
            </a:r>
            <a:r>
              <a:rPr lang="en-US" altLang="x-none" dirty="0"/>
              <a:t>s book originally published in a language other than English in a country other than the United States, and subsequently translated into English for publication in the United States.</a:t>
            </a:r>
          </a:p>
          <a:p>
            <a:pPr>
              <a:lnSpc>
                <a:spcPct val="80000"/>
              </a:lnSpc>
            </a:pPr>
            <a:r>
              <a:rPr lang="en-US" altLang="x-none" b="1" dirty="0"/>
              <a:t>Schneider Family Book </a:t>
            </a:r>
            <a:r>
              <a:rPr lang="en-US" altLang="x-none" b="1" dirty="0" smtClean="0"/>
              <a:t>Awards</a:t>
            </a:r>
            <a:r>
              <a:rPr lang="en-US" altLang="x-none" dirty="0" smtClean="0"/>
              <a:t>:  Honors </a:t>
            </a:r>
            <a:r>
              <a:rPr lang="en-US" altLang="x-none" dirty="0"/>
              <a:t>an author or illustrator for a book that embodies an artistic expression of the disability experience for child and adolescent audiences.</a:t>
            </a:r>
          </a:p>
          <a:p>
            <a:pPr>
              <a:lnSpc>
                <a:spcPct val="80000"/>
              </a:lnSpc>
            </a:pPr>
            <a:r>
              <a:rPr lang="en-US" altLang="x-none" b="1" dirty="0"/>
              <a:t>Stonewall Book </a:t>
            </a:r>
            <a:r>
              <a:rPr lang="en-US" altLang="x-none" b="1" dirty="0" smtClean="0"/>
              <a:t>Awards</a:t>
            </a:r>
            <a:r>
              <a:rPr lang="en-US" altLang="x-none" dirty="0" smtClean="0"/>
              <a:t>:  The </a:t>
            </a:r>
            <a:r>
              <a:rPr lang="en-US" altLang="x-none" dirty="0"/>
              <a:t>first and most enduring award for GLBT books is the Stonewall Book Awards, sponsored by the American Library Association's Gay, Lesbian, Bisexual, and Transgender Round Table. </a:t>
            </a:r>
          </a:p>
          <a:p>
            <a:endParaRPr lang="en-US" sz="2400" dirty="0"/>
          </a:p>
        </p:txBody>
      </p:sp>
    </p:spTree>
    <p:extLst>
      <p:ext uri="{BB962C8B-B14F-4D97-AF65-F5344CB8AC3E}">
        <p14:creationId xmlns:p14="http://schemas.microsoft.com/office/powerpoint/2010/main" val="3528097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Kenneth Kidd</a:t>
            </a:r>
            <a:endParaRPr lang="en-US" sz="4000" dirty="0"/>
          </a:p>
        </p:txBody>
      </p:sp>
      <p:sp>
        <p:nvSpPr>
          <p:cNvPr id="3" name="Content Placeholder 2"/>
          <p:cNvSpPr>
            <a:spLocks noGrp="1"/>
          </p:cNvSpPr>
          <p:nvPr>
            <p:ph idx="1"/>
          </p:nvPr>
        </p:nvSpPr>
        <p:spPr/>
        <p:txBody>
          <a:bodyPr>
            <a:normAutofit fontScale="92500" lnSpcReduction="10000"/>
          </a:bodyPr>
          <a:lstStyle/>
          <a:p>
            <a:r>
              <a:rPr lang="en-US" dirty="0" smtClean="0"/>
              <a:t>“That </a:t>
            </a:r>
            <a:r>
              <a:rPr lang="en-US" dirty="0"/>
              <a:t>said, the Medal's pre-eminence within the field of American children's literature has been challenged on the grounds that it doesn't, in fact, sufficiently promote the common good, or that its ideology of distinction is incompatible with a democratic program of literary citizenship</a:t>
            </a:r>
            <a:r>
              <a:rPr lang="en-US" dirty="0" smtClean="0"/>
              <a:t>.”</a:t>
            </a:r>
          </a:p>
          <a:p>
            <a:r>
              <a:rPr lang="en-US" dirty="0" smtClean="0"/>
              <a:t>“A </a:t>
            </a:r>
            <a:r>
              <a:rPr lang="en-US" dirty="0"/>
              <a:t>common assumption is that the Medal is now more often awarded to books that grapple directly with social issues. But even now, most of the Medal books that address racism, for instance, are historical novels that give priority to the folk/vernacular and are set no later than the Depression</a:t>
            </a:r>
            <a:r>
              <a:rPr lang="en-US" dirty="0" smtClean="0"/>
              <a:t>.”</a:t>
            </a:r>
          </a:p>
        </p:txBody>
      </p:sp>
    </p:spTree>
    <p:extLst>
      <p:ext uri="{BB962C8B-B14F-4D97-AF65-F5344CB8AC3E}">
        <p14:creationId xmlns:p14="http://schemas.microsoft.com/office/powerpoint/2010/main" val="3345504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“Prizing Children’s Literature”</a:t>
            </a:r>
            <a:endParaRPr lang="en-US" sz="4000" dirty="0"/>
          </a:p>
        </p:txBody>
      </p:sp>
      <p:sp>
        <p:nvSpPr>
          <p:cNvPr id="3" name="Content Placeholder 2"/>
          <p:cNvSpPr>
            <a:spLocks noGrp="1"/>
          </p:cNvSpPr>
          <p:nvPr>
            <p:ph idx="1"/>
          </p:nvPr>
        </p:nvSpPr>
        <p:spPr/>
        <p:txBody>
          <a:bodyPr>
            <a:normAutofit fontScale="92500" lnSpcReduction="10000"/>
          </a:bodyPr>
          <a:lstStyle/>
          <a:p>
            <a:r>
              <a:rPr lang="en-US" dirty="0" smtClean="0"/>
              <a:t>“After </a:t>
            </a:r>
            <a:r>
              <a:rPr lang="en-US" dirty="0"/>
              <a:t>the 1977 selection of </a:t>
            </a:r>
            <a:r>
              <a:rPr lang="en-US" i="1" dirty="0"/>
              <a:t>Roll of Thunder, Hear My Cry</a:t>
            </a:r>
            <a:r>
              <a:rPr lang="en-US" dirty="0"/>
              <a:t>, the Medal did not go to another African American–authored book until 2001. Some observers have declared the 1980s and 1990s a golden age of African American children's literature, while others disagree, pointing to the white sheen of the Medal and to the low numbers of books published annually by and/or about African </a:t>
            </a:r>
            <a:r>
              <a:rPr lang="en-US" dirty="0" smtClean="0"/>
              <a:t>Americans.</a:t>
            </a:r>
            <a:endParaRPr lang="en-US" baseline="30000" dirty="0"/>
          </a:p>
          <a:p>
            <a:r>
              <a:rPr lang="en-US" dirty="0" smtClean="0"/>
              <a:t>And </a:t>
            </a:r>
            <a:r>
              <a:rPr lang="en-US" dirty="0"/>
              <a:t>never has a book with lesbian/gay/bisexual content received Newbery recognition (not even Honor status), in spite of or perhaps thanks to the ALA's creation of the Stonewall Book Awards in </a:t>
            </a:r>
            <a:r>
              <a:rPr lang="en-US" dirty="0" smtClean="0"/>
              <a:t>1971.”</a:t>
            </a:r>
            <a:endParaRPr lang="en-US" dirty="0"/>
          </a:p>
        </p:txBody>
      </p:sp>
    </p:spTree>
    <p:extLst>
      <p:ext uri="{BB962C8B-B14F-4D97-AF65-F5344CB8AC3E}">
        <p14:creationId xmlns:p14="http://schemas.microsoft.com/office/powerpoint/2010/main" val="2284304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Advancements in Education</a:t>
            </a:r>
            <a:endParaRPr lang="en-US" dirty="0"/>
          </a:p>
        </p:txBody>
      </p:sp>
      <p:sp>
        <p:nvSpPr>
          <p:cNvPr id="3" name="Content Placeholder 2"/>
          <p:cNvSpPr>
            <a:spLocks noGrp="1"/>
          </p:cNvSpPr>
          <p:nvPr>
            <p:ph idx="1"/>
          </p:nvPr>
        </p:nvSpPr>
        <p:spPr/>
        <p:txBody>
          <a:bodyPr>
            <a:normAutofit fontScale="85000" lnSpcReduction="10000"/>
          </a:bodyPr>
          <a:lstStyle/>
          <a:p>
            <a:r>
              <a:rPr lang="en-US" dirty="0"/>
              <a:t>In their overview of U.S. </a:t>
            </a:r>
            <a:r>
              <a:rPr lang="en-US" b="1" dirty="0"/>
              <a:t>multicultural education</a:t>
            </a:r>
            <a:r>
              <a:rPr lang="en-US" dirty="0"/>
              <a:t>, </a:t>
            </a:r>
            <a:r>
              <a:rPr lang="en-US" dirty="0" err="1"/>
              <a:t>Thandeka</a:t>
            </a:r>
            <a:r>
              <a:rPr lang="en-US" dirty="0"/>
              <a:t> K. Chapman and Carl L Grant point to the impetus for teacher/educator involvement in the curricular restructuring that would take place in beginning in the 1970s, when "multicultural scholars advocated for the inclusion of the histories and contributions of people of color in curricula and textbooks." </a:t>
            </a:r>
            <a:endParaRPr lang="en-US" dirty="0" smtClean="0"/>
          </a:p>
          <a:p>
            <a:r>
              <a:rPr lang="en-US" dirty="0" smtClean="0"/>
              <a:t>These </a:t>
            </a:r>
            <a:r>
              <a:rPr lang="en-US" dirty="0"/>
              <a:t>scholars observed "that women and non-European racial and ethnic groups were stereotyped and marginalized, making their contributions to United States and world history appear peripheral and diminished." Central to the enterprise of multiculturalism is this question: "What knowledge do we value enough to pass it on to the next generation of learners?" </a:t>
            </a:r>
          </a:p>
        </p:txBody>
      </p:sp>
    </p:spTree>
    <p:extLst>
      <p:ext uri="{BB962C8B-B14F-4D97-AF65-F5344CB8AC3E}">
        <p14:creationId xmlns:p14="http://schemas.microsoft.com/office/powerpoint/2010/main" val="4266757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Chapman and Grant</a:t>
            </a:r>
            <a:endParaRPr lang="en-US" dirty="0"/>
          </a:p>
        </p:txBody>
      </p:sp>
      <p:sp>
        <p:nvSpPr>
          <p:cNvPr id="3" name="Content Placeholder 2"/>
          <p:cNvSpPr>
            <a:spLocks noGrp="1"/>
          </p:cNvSpPr>
          <p:nvPr>
            <p:ph idx="1"/>
          </p:nvPr>
        </p:nvSpPr>
        <p:spPr/>
        <p:txBody>
          <a:bodyPr/>
          <a:lstStyle/>
          <a:p>
            <a:r>
              <a:rPr lang="en-US" dirty="0"/>
              <a:t>Chapman and Grant note that initially, models of multicultural education followed an </a:t>
            </a:r>
            <a:r>
              <a:rPr lang="en-US" b="1" dirty="0"/>
              <a:t>additive process</a:t>
            </a:r>
            <a:r>
              <a:rPr lang="en-US" dirty="0"/>
              <a:t>, in which selected texts by minority authors were included in the curriculum. </a:t>
            </a:r>
            <a:endParaRPr lang="en-US" dirty="0" smtClean="0"/>
          </a:p>
          <a:p>
            <a:r>
              <a:rPr lang="en-US" dirty="0" smtClean="0"/>
              <a:t>However</a:t>
            </a:r>
            <a:r>
              <a:rPr lang="en-US" dirty="0"/>
              <a:t>, since the 1990s, many educators have advocated for an overhaul of the curriculum itself, noting that only a </a:t>
            </a:r>
            <a:r>
              <a:rPr lang="en-US" b="1" dirty="0"/>
              <a:t>reorientation of curricula</a:t>
            </a:r>
            <a:r>
              <a:rPr lang="en-US" dirty="0"/>
              <a:t> could develop a truly diverse knowledge set. </a:t>
            </a:r>
          </a:p>
        </p:txBody>
      </p:sp>
    </p:spTree>
    <p:extLst>
      <p:ext uri="{BB962C8B-B14F-4D97-AF65-F5344CB8AC3E}">
        <p14:creationId xmlns:p14="http://schemas.microsoft.com/office/powerpoint/2010/main" val="864510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sp>
        <p:nvSpPr>
          <p:cNvPr id="3" name="Content Placeholder 2"/>
          <p:cNvSpPr>
            <a:spLocks noGrp="1"/>
          </p:cNvSpPr>
          <p:nvPr>
            <p:ph idx="1"/>
          </p:nvPr>
        </p:nvSpPr>
        <p:spPr/>
        <p:txBody>
          <a:bodyPr>
            <a:normAutofit lnSpcReduction="10000"/>
          </a:bodyPr>
          <a:lstStyle/>
          <a:p>
            <a:r>
              <a:rPr lang="en-US" dirty="0"/>
              <a:t>By 1993, educators such as Maxine Greene would argue that an oppositional world view "must be a part of the curriculum so that students [could] become agents of change" (</a:t>
            </a:r>
            <a:r>
              <a:rPr lang="en-US" dirty="0" err="1"/>
              <a:t>qtd</a:t>
            </a:r>
            <a:r>
              <a:rPr lang="en-US" dirty="0"/>
              <a:t> in Chapman and Grant). </a:t>
            </a:r>
            <a:endParaRPr lang="en-US" dirty="0" smtClean="0"/>
          </a:p>
          <a:p>
            <a:r>
              <a:rPr lang="en-US" dirty="0" smtClean="0"/>
              <a:t>These </a:t>
            </a:r>
            <a:r>
              <a:rPr lang="en-US" dirty="0"/>
              <a:t>proposed changes in the curriculum met with significant opposition throughout the 1980s and 1990s from individuals who felt that the inclusion of previously "non-canonical" works threatened what had been a traditional -- but limited -- narrative of American culture and history.</a:t>
            </a:r>
          </a:p>
          <a:p>
            <a:endParaRPr lang="en-US" dirty="0"/>
          </a:p>
        </p:txBody>
      </p:sp>
    </p:spTree>
    <p:extLst>
      <p:ext uri="{BB962C8B-B14F-4D97-AF65-F5344CB8AC3E}">
        <p14:creationId xmlns:p14="http://schemas.microsoft.com/office/powerpoint/2010/main" val="3192196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r>
              <a:rPr lang="en-US" dirty="0" smtClean="0"/>
              <a:t>What is the value of including more diverse literature in the study and teaching of books for young people?</a:t>
            </a:r>
          </a:p>
          <a:p>
            <a:r>
              <a:rPr lang="en-US" dirty="0" smtClean="0"/>
              <a:t>What challenges does this endeavor face?</a:t>
            </a:r>
          </a:p>
          <a:p>
            <a:r>
              <a:rPr lang="en-US" dirty="0" smtClean="0"/>
              <a:t>What do we mean by “diverse”– what does this include and what do we think it should include?</a:t>
            </a:r>
            <a:r>
              <a:rPr lang="en-US" dirty="0"/>
              <a:t> </a:t>
            </a:r>
            <a:r>
              <a:rPr lang="en-US" dirty="0" smtClean="0"/>
              <a:t> Consider, for example, how #WNDB defines diversity– what are the pros and cons of this definition?</a:t>
            </a:r>
          </a:p>
        </p:txBody>
      </p:sp>
    </p:spTree>
    <p:extLst>
      <p:ext uri="{BB962C8B-B14F-4D97-AF65-F5344CB8AC3E}">
        <p14:creationId xmlns:p14="http://schemas.microsoft.com/office/powerpoint/2010/main" val="16719846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24</TotalTime>
  <Words>822</Words>
  <Application>Microsoft Macintosh PowerPoint</Application>
  <PresentationFormat>On-screen Show (4:3)</PresentationFormat>
  <Paragraphs>46</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Breeze</vt:lpstr>
      <vt:lpstr>Representation in Literature for Young People:   Critical Context</vt:lpstr>
      <vt:lpstr>Questions to Start</vt:lpstr>
      <vt:lpstr>“All-White World” </vt:lpstr>
      <vt:lpstr>Why Does it Matter?</vt:lpstr>
      <vt:lpstr>Council on  Interracial Books for Children</vt:lpstr>
      <vt:lpstr>Awards Timeline</vt:lpstr>
      <vt:lpstr>Beyond the ALSC</vt:lpstr>
      <vt:lpstr>Beyond the ALSC</vt:lpstr>
      <vt:lpstr>Kenneth Kidd</vt:lpstr>
      <vt:lpstr>“Prizing Children’s Literature”</vt:lpstr>
      <vt:lpstr>Advancements in Education</vt:lpstr>
      <vt:lpstr>Chapman and Grant</vt:lpstr>
      <vt:lpstr>Challenges</vt:lpstr>
      <vt:lpstr>Questions</vt:lpstr>
    </vt:vector>
  </TitlesOfParts>
  <Company>University of Tennessee at Chattanooga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Multicultural Children’s Literature:  Critical Context</dc:title>
  <dc:creator>Meghann Meeusen</dc:creator>
  <cp:lastModifiedBy>Meghann Meeusen</cp:lastModifiedBy>
  <cp:revision>5</cp:revision>
  <dcterms:created xsi:type="dcterms:W3CDTF">2018-01-14T23:42:36Z</dcterms:created>
  <dcterms:modified xsi:type="dcterms:W3CDTF">2020-08-25T21:43:31Z</dcterms:modified>
</cp:coreProperties>
</file>