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m4a" ContentType="audi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7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5"/>
    <p:restoredTop sz="94640"/>
  </p:normalViewPr>
  <p:slideViewPr>
    <p:cSldViewPr>
      <p:cViewPr varScale="1">
        <p:scale>
          <a:sx n="142" d="100"/>
          <a:sy n="142" d="100"/>
        </p:scale>
        <p:origin x="184" y="14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A695F8-5A84-44A9-893F-A3876705CCBB}" type="datetimeFigureOut">
              <a:rPr lang="en-US" smtClean="0"/>
              <a:t>8/28/20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D10AE-389B-4E2D-8873-04A8AC84D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561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section uses Molly Bang’s renowned text</a:t>
            </a:r>
            <a:r>
              <a:rPr lang="en-US" baseline="0" dirty="0" smtClean="0"/>
              <a:t> “Picture This” which provides information on visual design.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8/28/20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13274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8/28/20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970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8/28/20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413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8/28/20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681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8/28/20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727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8/28/20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16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8/28/20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117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8/28/20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124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8/28/20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346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8/28/20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22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8/28/20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386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8/28/20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8577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2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2.png"/><Relationship Id="rId1" Type="http://schemas.microsoft.com/office/2007/relationships/media" Target="../media/media2.m4a"/><Relationship Id="rId2" Type="http://schemas.openxmlformats.org/officeDocument/2006/relationships/audio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2.png"/><Relationship Id="rId1" Type="http://schemas.microsoft.com/office/2007/relationships/media" Target="../media/media3.m4a"/><Relationship Id="rId2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2.png"/><Relationship Id="rId1" Type="http://schemas.microsoft.com/office/2007/relationships/media" Target="../media/media4.m4a"/><Relationship Id="rId2" Type="http://schemas.openxmlformats.org/officeDocument/2006/relationships/audio" Target="../media/media4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2.png"/><Relationship Id="rId1" Type="http://schemas.microsoft.com/office/2007/relationships/media" Target="../media/media5.m4a"/><Relationship Id="rId2" Type="http://schemas.openxmlformats.org/officeDocument/2006/relationships/audio" Target="../media/media5.m4a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2.png"/><Relationship Id="rId1" Type="http://schemas.microsoft.com/office/2007/relationships/media" Target="../media/media6.m4a"/><Relationship Id="rId2" Type="http://schemas.openxmlformats.org/officeDocument/2006/relationships/audio" Target="../media/media6.m4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2.png"/><Relationship Id="rId1" Type="http://schemas.microsoft.com/office/2007/relationships/media" Target="../media/media7.m4a"/><Relationship Id="rId2" Type="http://schemas.openxmlformats.org/officeDocument/2006/relationships/audio" Target="../media/media7.m4a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1" Type="http://schemas.microsoft.com/office/2007/relationships/media" Target="../media/media8.m4a"/><Relationship Id="rId2" Type="http://schemas.openxmlformats.org/officeDocument/2006/relationships/audio" Target="../media/media8.m4a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9.xml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1" Type="http://schemas.microsoft.com/office/2007/relationships/media" Target="../media/media9.m4a"/><Relationship Id="rId2" Type="http://schemas.openxmlformats.org/officeDocument/2006/relationships/audio" Target="../media/media9.m4a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0.xml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1" Type="http://schemas.microsoft.com/office/2007/relationships/media" Target="../media/media10.m4a"/><Relationship Id="rId2" Type="http://schemas.openxmlformats.org/officeDocument/2006/relationships/audio" Target="../media/media10.m4a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6.jpeg"/><Relationship Id="rId5" Type="http://schemas.openxmlformats.org/officeDocument/2006/relationships/image" Target="../media/image2.png"/><Relationship Id="rId1" Type="http://schemas.microsoft.com/office/2007/relationships/media" Target="../media/media11.m4a"/><Relationship Id="rId2" Type="http://schemas.openxmlformats.org/officeDocument/2006/relationships/audio" Target="../media/media11.m4a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2.png"/><Relationship Id="rId1" Type="http://schemas.microsoft.com/office/2007/relationships/media" Target="../media/media12.m4a"/><Relationship Id="rId2" Type="http://schemas.openxmlformats.org/officeDocument/2006/relationships/audio" Target="../media/media12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 how do we interpret?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Let’s consider the elements of visual design that can help us </a:t>
            </a:r>
            <a:r>
              <a:rPr lang="en-US" smtClean="0"/>
              <a:t>interpret images </a:t>
            </a:r>
            <a:r>
              <a:rPr lang="en-US" dirty="0" smtClean="0"/>
              <a:t>in comics, graphic novels, and other visual mediums.  To do so, we can use Molly Bang’s principles of design from </a:t>
            </a:r>
            <a:r>
              <a:rPr lang="en-US" i="1" dirty="0" smtClean="0"/>
              <a:t>Picture This</a:t>
            </a:r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242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013"/>
    </mc:Choice>
    <mc:Fallback>
      <p:transition spd="slow" advTm="470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Principles of Space/Visual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781800" cy="4709160"/>
          </a:xfrm>
        </p:spPr>
        <p:txBody>
          <a:bodyPr>
            <a:normAutofit/>
          </a:bodyPr>
          <a:lstStyle/>
          <a:p>
            <a:pPr lvl="1"/>
            <a:r>
              <a:rPr lang="en-US" b="1" dirty="0" smtClean="0"/>
              <a:t>Smooth, flat, horizontal shapes</a:t>
            </a:r>
            <a:r>
              <a:rPr lang="en-US" dirty="0" smtClean="0"/>
              <a:t>:  sense of stability and calm (can’t fall down)</a:t>
            </a:r>
          </a:p>
          <a:p>
            <a:pPr lvl="1"/>
            <a:r>
              <a:rPr lang="en-US" b="1" dirty="0" smtClean="0"/>
              <a:t>Vertical shapes</a:t>
            </a:r>
            <a:r>
              <a:rPr lang="en-US" dirty="0" smtClean="0"/>
              <a:t>:  exciting and active, rebelling against earth’s gravity, implying energy, reaching toward heights of the heavens (energy to create, energy released if fall)</a:t>
            </a:r>
          </a:p>
          <a:p>
            <a:pPr lvl="1"/>
            <a:r>
              <a:rPr lang="en-US" b="1" dirty="0" smtClean="0"/>
              <a:t>Diagonal shapes</a:t>
            </a:r>
            <a:r>
              <a:rPr lang="en-US" dirty="0" smtClean="0"/>
              <a:t>:  dynamic, imply motion or tension (as if falling)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276600" y="5257800"/>
            <a:ext cx="3581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91400" y="1295400"/>
            <a:ext cx="990600" cy="487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806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611"/>
    </mc:Choice>
    <mc:Fallback>
      <p:transition spd="slow" advTm="926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Principles of Space/Visual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800" b="1" dirty="0" smtClean="0"/>
              <a:t>Upper Half</a:t>
            </a:r>
            <a:r>
              <a:rPr lang="en-US" sz="2800" dirty="0" smtClean="0"/>
              <a:t> (of frame):  Freedom, happiness, triumph, “spirituality”; a stronger tactical position, escaping gravity- greater “pictorial weight”- draws attention, more important</a:t>
            </a:r>
          </a:p>
          <a:p>
            <a:pPr lvl="1"/>
            <a:endParaRPr lang="en-US" sz="2800" b="1" dirty="0" smtClean="0"/>
          </a:p>
          <a:p>
            <a:pPr lvl="1"/>
            <a:endParaRPr lang="en-US" sz="2800" b="1" dirty="0" smtClean="0"/>
          </a:p>
          <a:p>
            <a:pPr lvl="1"/>
            <a:endParaRPr lang="en-US" sz="2800" b="1" dirty="0" smtClean="0"/>
          </a:p>
          <a:p>
            <a:pPr lvl="1"/>
            <a:r>
              <a:rPr lang="en-US" sz="2800" b="1" dirty="0" smtClean="0"/>
              <a:t>Lower Half</a:t>
            </a:r>
            <a:r>
              <a:rPr lang="en-US" sz="2800" dirty="0" smtClean="0"/>
              <a:t>:  threatened, heavier, sadder, more constrained, grounded, less important</a:t>
            </a: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95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378"/>
    </mc:Choice>
    <mc:Fallback>
      <p:transition spd="slow" advTm="693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 2 3"/>
          <p:cNvSpPr/>
          <p:nvPr/>
        </p:nvSpPr>
        <p:spPr>
          <a:xfrm>
            <a:off x="5257800" y="3048000"/>
            <a:ext cx="3505200" cy="35052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Principles of Space/Visual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b="1" dirty="0" smtClean="0"/>
              <a:t>Center:  </a:t>
            </a:r>
            <a:r>
              <a:rPr lang="en-US" dirty="0" smtClean="0"/>
              <a:t>most effective “center of attention” point of greatest attraction</a:t>
            </a:r>
          </a:p>
          <a:p>
            <a:pPr lvl="2"/>
            <a:r>
              <a:rPr lang="en-US" sz="2400" dirty="0" smtClean="0"/>
              <a:t>Shifting away from the center implies movement</a:t>
            </a:r>
          </a:p>
          <a:p>
            <a:pPr lvl="2"/>
            <a:r>
              <a:rPr lang="en-US" sz="2400" dirty="0" smtClean="0"/>
              <a:t>Rarely used unless figure is intended to be an object of meditation</a:t>
            </a:r>
          </a:p>
          <a:p>
            <a:pPr lvl="1"/>
            <a:r>
              <a:rPr lang="en-US" b="1" dirty="0" smtClean="0"/>
              <a:t>Edges and Corners</a:t>
            </a:r>
            <a:r>
              <a:rPr lang="en-US" dirty="0" smtClean="0"/>
              <a:t> (of the picture) = the edges and corners of the picture world</a:t>
            </a:r>
          </a:p>
          <a:p>
            <a:pPr lvl="2"/>
            <a:r>
              <a:rPr lang="en-US" sz="2400" dirty="0" smtClean="0"/>
              <a:t>Closer an object is to the edge, the greater the tension</a:t>
            </a:r>
          </a:p>
          <a:p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246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49"/>
    </mc:Choice>
    <mc:Fallback>
      <p:transition spd="slow" advTm="350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Principles of Space/Visual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3200" b="1" dirty="0" smtClean="0"/>
              <a:t>Light/Dark</a:t>
            </a:r>
            <a:r>
              <a:rPr lang="en-US" sz="3200" dirty="0" smtClean="0"/>
              <a:t>:  White or light backgrounds feel safer than dark backgrounds (reminding of daytime) while dark background symbolize the unknown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86200" y="3886200"/>
            <a:ext cx="4800600" cy="243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00800" y="4419600"/>
            <a:ext cx="12192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250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691"/>
    </mc:Choice>
    <mc:Fallback>
      <p:transition spd="slow" advTm="296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5257800" y="1447800"/>
            <a:ext cx="3276600" cy="48006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820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Principles of Space/Visual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3200" b="1" dirty="0" smtClean="0"/>
              <a:t>Pointed/Rounded Shapes</a:t>
            </a:r>
            <a:r>
              <a:rPr lang="en-US" sz="3200" dirty="0" smtClean="0"/>
              <a:t>:  frightened by pointed, secure with rounded shapes and curves</a:t>
            </a:r>
          </a:p>
          <a:p>
            <a:pPr lvl="1"/>
            <a:r>
              <a:rPr lang="en-US" sz="3200" b="1" dirty="0" smtClean="0"/>
              <a:t>Larger/Smaller</a:t>
            </a:r>
            <a:r>
              <a:rPr lang="en-US" sz="3200" dirty="0" smtClean="0"/>
              <a:t>:  larger objects feel stronger</a:t>
            </a:r>
          </a:p>
          <a:p>
            <a:pPr lvl="1"/>
            <a:endParaRPr lang="en-US" sz="3200" dirty="0" smtClean="0"/>
          </a:p>
          <a:p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667000" y="4114800"/>
            <a:ext cx="1981200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85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460"/>
    </mc:Choice>
    <mc:Fallback>
      <p:transition spd="slow" advTm="41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Principles of Space/Visual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800" b="1" dirty="0" smtClean="0"/>
              <a:t>Same or Similar Colors</a:t>
            </a:r>
            <a:r>
              <a:rPr lang="en-US" sz="2800" dirty="0" smtClean="0"/>
              <a:t>:  associated more strong than same or similar shapes</a:t>
            </a:r>
          </a:p>
          <a:p>
            <a:pPr lvl="2"/>
            <a:r>
              <a:rPr lang="en-US" sz="2800" dirty="0" smtClean="0"/>
              <a:t>Repetition and confusion (regularity and irregularity, order and disorder)</a:t>
            </a:r>
          </a:p>
          <a:p>
            <a:pPr lvl="2"/>
            <a:r>
              <a:rPr lang="en-US" sz="2800" dirty="0" smtClean="0"/>
              <a:t>Some repetition gives security, but too much “perfection”- continual, relentless repetition-can be terrifying (isn’t that a metaphor for life!)</a:t>
            </a:r>
          </a:p>
          <a:p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77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6726"/>
    </mc:Choice>
    <mc:Fallback>
      <p:transition spd="slow" advTm="1267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533400"/>
            <a:ext cx="7910038" cy="588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114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424"/>
    </mc:Choice>
    <mc:Fallback>
      <p:transition spd="slow" advTm="674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381000"/>
            <a:ext cx="8271117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961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176"/>
    </mc:Choice>
    <mc:Fallback>
      <p:transition spd="slow" advTm="281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380648" y="380998"/>
            <a:ext cx="8306152" cy="603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941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863"/>
    </mc:Choice>
    <mc:Fallback>
      <p:transition spd="slow" advTm="878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delsolbooks.com/jpg/encounter1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57200"/>
            <a:ext cx="4572000" cy="588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54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846"/>
    </mc:Choice>
    <mc:Fallback>
      <p:transition spd="slow" advTm="978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cture This: How Pictures Work (Art Books, Graphic Design Books, How To  Books,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066800"/>
            <a:ext cx="5724498" cy="5543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cture This | 誠品網路書店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6610"/>
            <a:ext cx="29337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7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569"/>
    </mc:Choice>
    <mc:Fallback>
      <p:transition spd="slow" advTm="255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360</Words>
  <Application>Microsoft Macintosh PowerPoint</Application>
  <PresentationFormat>On-screen Show (4:3)</PresentationFormat>
  <Paragraphs>38</Paragraphs>
  <Slides>12</Slides>
  <Notes>10</Notes>
  <HiddenSlides>0</HiddenSlides>
  <MMClips>12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Book Antiqua</vt:lpstr>
      <vt:lpstr>Calibri</vt:lpstr>
      <vt:lpstr>Lucida Sans</vt:lpstr>
      <vt:lpstr>Wingdings 2</vt:lpstr>
      <vt:lpstr>Wingdings 3</vt:lpstr>
      <vt:lpstr>Arial</vt:lpstr>
      <vt:lpstr>Wingdings</vt:lpstr>
      <vt:lpstr>Apex</vt:lpstr>
      <vt:lpstr>So how do we interpret?</vt:lpstr>
      <vt:lpstr>Principles of Space/Visual Design</vt:lpstr>
      <vt:lpstr>Principles of Space/Visual Design</vt:lpstr>
      <vt:lpstr>Principles of Space/Visual Design</vt:lpstr>
      <vt:lpstr>Principles of Space/Visual Design</vt:lpstr>
      <vt:lpstr>Principles of Space/Visual Design</vt:lpstr>
      <vt:lpstr>Principles of Space/Visual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of Space/Visual Design</dc:title>
  <dc:creator>Meeusen, Meghann</dc:creator>
  <cp:lastModifiedBy>Microsoft Office User</cp:lastModifiedBy>
  <cp:revision>7</cp:revision>
  <dcterms:created xsi:type="dcterms:W3CDTF">2012-10-15T16:57:18Z</dcterms:created>
  <dcterms:modified xsi:type="dcterms:W3CDTF">2020-08-28T22:49:32Z</dcterms:modified>
</cp:coreProperties>
</file>