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m4a" ContentType="audi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57" r:id="rId2"/>
    <p:sldId id="263" r:id="rId3"/>
    <p:sldId id="258" r:id="rId4"/>
    <p:sldId id="264" r:id="rId5"/>
    <p:sldId id="259" r:id="rId6"/>
    <p:sldId id="260" r:id="rId7"/>
    <p:sldId id="261" r:id="rId8"/>
    <p:sldId id="262" r:id="rId9"/>
    <p:sldId id="265" r:id="rId10"/>
    <p:sldId id="266" r:id="rId11"/>
    <p:sldId id="267" r:id="rId12"/>
    <p:sldId id="268"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8"/>
    <p:restoredTop sz="94640"/>
  </p:normalViewPr>
  <p:slideViewPr>
    <p:cSldViewPr snapToGrid="0" snapToObjects="1">
      <p:cViewPr varScale="1">
        <p:scale>
          <a:sx n="114" d="100"/>
          <a:sy n="114" d="100"/>
        </p:scale>
        <p:origin x="184" y="20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6E02C7-1CA5-7A45-8DA6-BA8FCB3BBA23}" type="datetimeFigureOut">
              <a:rPr lang="en-US" smtClean="0"/>
              <a:t>9/26/20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7963AF-80DE-354F-9966-60B666050E54}" type="slidenum">
              <a:rPr lang="en-US" smtClean="0"/>
              <a:t>‹#›</a:t>
            </a:fld>
            <a:endParaRPr lang="en-US"/>
          </a:p>
        </p:txBody>
      </p:sp>
    </p:spTree>
    <p:extLst>
      <p:ext uri="{BB962C8B-B14F-4D97-AF65-F5344CB8AC3E}">
        <p14:creationId xmlns:p14="http://schemas.microsoft.com/office/powerpoint/2010/main" val="40739124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ln/>
        </p:spPr>
      </p:sp>
      <p:sp>
        <p:nvSpPr>
          <p:cNvPr id="21506"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http://boingboing.net/2016/01/08/gene-luen-yangs-inaugural-sp.html</a:t>
            </a:r>
          </a:p>
        </p:txBody>
      </p:sp>
      <p:sp>
        <p:nvSpPr>
          <p:cNvPr id="21507"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ahoma" charset="0"/>
                <a:ea typeface="MS PGothic" charset="0"/>
                <a:cs typeface="MS PGothic" charset="0"/>
              </a:defRPr>
            </a:lvl1pPr>
            <a:lvl2pPr marL="742950" indent="-285750">
              <a:defRPr sz="2400">
                <a:solidFill>
                  <a:schemeClr val="tx1"/>
                </a:solidFill>
                <a:latin typeface="Tahoma" charset="0"/>
                <a:ea typeface="MS PGothic" charset="0"/>
                <a:cs typeface="MS PGothic" charset="0"/>
              </a:defRPr>
            </a:lvl2pPr>
            <a:lvl3pPr marL="1143000" indent="-228600">
              <a:defRPr sz="2400">
                <a:solidFill>
                  <a:schemeClr val="tx1"/>
                </a:solidFill>
                <a:latin typeface="Tahoma" charset="0"/>
                <a:ea typeface="MS PGothic" charset="0"/>
                <a:cs typeface="MS PGothic" charset="0"/>
              </a:defRPr>
            </a:lvl3pPr>
            <a:lvl4pPr marL="1600200" indent="-228600">
              <a:defRPr sz="2400">
                <a:solidFill>
                  <a:schemeClr val="tx1"/>
                </a:solidFill>
                <a:latin typeface="Tahoma" charset="0"/>
                <a:ea typeface="MS PGothic" charset="0"/>
                <a:cs typeface="MS PGothic" charset="0"/>
              </a:defRPr>
            </a:lvl4pPr>
            <a:lvl5pPr marL="2057400" indent="-228600">
              <a:defRPr sz="2400">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ahoma" charset="0"/>
                <a:ea typeface="MS PGothic" charset="0"/>
                <a:cs typeface="MS PGothic" charset="0"/>
              </a:defRPr>
            </a:lvl9pPr>
          </a:lstStyle>
          <a:p>
            <a:fld id="{3D090871-26AE-7845-BED1-022784CD6302}" type="slidenum">
              <a:rPr lang="en-US" sz="1200">
                <a:latin typeface="Arial" charset="0"/>
              </a:rPr>
              <a:pPr/>
              <a:t>7</a:t>
            </a:fld>
            <a:endParaRPr lang="en-US" sz="120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09D76DB5-5BB8-644D-A59E-D7B8AECEC44A}" type="datetimeFigureOut">
              <a:rPr lang="en-US" smtClean="0"/>
              <a:t>9/26/20</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9D76DB5-5BB8-644D-A59E-D7B8AECEC44A}" type="datetimeFigureOut">
              <a:rPr lang="en-US" smtClean="0"/>
              <a:t>9/26/20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4A82E8-883F-5F4A-BB3A-C182E02B0C92}"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9D76DB5-5BB8-644D-A59E-D7B8AECEC44A}" type="datetimeFigureOut">
              <a:rPr lang="en-US" smtClean="0"/>
              <a:t>9/26/20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4A82E8-883F-5F4A-BB3A-C182E02B0C92}"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09D76DB5-5BB8-644D-A59E-D7B8AECEC44A}" type="datetimeFigureOut">
              <a:rPr lang="en-US" smtClean="0"/>
              <a:t>9/26/20</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09D76DB5-5BB8-644D-A59E-D7B8AECEC44A}" type="datetimeFigureOut">
              <a:rPr lang="en-US" smtClean="0"/>
              <a:t>9/26/20</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0D4A82E8-883F-5F4A-BB3A-C182E02B0C92}"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4A82E8-883F-5F4A-BB3A-C182E02B0C9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09D76DB5-5BB8-644D-A59E-D7B8AECEC44A}" type="datetimeFigureOut">
              <a:rPr lang="en-US" smtClean="0"/>
              <a:t>9/26/20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4A82E8-883F-5F4A-BB3A-C182E02B0C92}"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0D4A82E8-883F-5F4A-BB3A-C182E02B0C9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4A82E8-883F-5F4A-BB3A-C182E02B0C92}"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4A82E8-883F-5F4A-BB3A-C182E02B0C92}"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9D76DB5-5BB8-644D-A59E-D7B8AECEC44A}" type="datetimeFigureOut">
              <a:rPr lang="en-US" smtClean="0"/>
              <a:t>9/26/20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4A82E8-883F-5F4A-BB3A-C182E02B0C9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09D76DB5-5BB8-644D-A59E-D7B8AECEC44A}" type="datetimeFigureOut">
              <a:rPr lang="en-US" smtClean="0"/>
              <a:t>9/26/20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4A82E8-883F-5F4A-BB3A-C182E02B0C9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0D4A82E8-883F-5F4A-BB3A-C182E02B0C92}"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4A82E8-883F-5F4A-BB3A-C182E02B0C92}"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0D4A82E8-883F-5F4A-BB3A-C182E02B0C92}"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0D4A82E8-883F-5F4A-BB3A-C182E02B0C92}"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09D76DB5-5BB8-644D-A59E-D7B8AECEC44A}" type="datetimeFigureOut">
              <a:rPr lang="en-US" smtClean="0"/>
              <a:t>9/26/20</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0D4A82E8-883F-5F4A-BB3A-C182E02B0C92}"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9D76DB5-5BB8-644D-A59E-D7B8AECEC44A}" type="datetimeFigureOut">
              <a:rPr lang="en-US" smtClean="0"/>
              <a:t>9/26/20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4A82E8-883F-5F4A-BB3A-C182E02B0C92}"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9D76DB5-5BB8-644D-A59E-D7B8AECEC44A}" type="datetimeFigureOut">
              <a:rPr lang="en-US" smtClean="0"/>
              <a:t>9/26/20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4A82E8-883F-5F4A-BB3A-C182E02B0C92}"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09D76DB5-5BB8-644D-A59E-D7B8AECEC44A}" type="datetimeFigureOut">
              <a:rPr lang="en-US" smtClean="0"/>
              <a:t>9/26/20</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0D4A82E8-883F-5F4A-BB3A-C182E02B0C9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png"/><Relationship Id="rId1" Type="http://schemas.microsoft.com/office/2007/relationships/media" Target="../media/media1.m4a"/><Relationship Id="rId2" Type="http://schemas.openxmlformats.org/officeDocument/2006/relationships/audio" Target="../media/media1.m4a"/></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2.png"/><Relationship Id="rId5" Type="http://schemas.openxmlformats.org/officeDocument/2006/relationships/image" Target="../media/image1.png"/><Relationship Id="rId1" Type="http://schemas.microsoft.com/office/2007/relationships/media" Target="../media/media2.m4a"/><Relationship Id="rId2" Type="http://schemas.openxmlformats.org/officeDocument/2006/relationships/audio" Target="../media/media2.m4a"/></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3.m4a"/><Relationship Id="rId2" Type="http://schemas.openxmlformats.org/officeDocument/2006/relationships/audio" Target="../media/media3.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hyperlink" Target="https://www.youtube.com/watch?v=_AAu58SNSyc" TargetMode="External"/><Relationship Id="rId5" Type="http://schemas.openxmlformats.org/officeDocument/2006/relationships/image" Target="../media/image3.png"/><Relationship Id="rId6" Type="http://schemas.openxmlformats.org/officeDocument/2006/relationships/hyperlink" Target="https://www.youtube.com/watch?v=1iKmPpgwG38" TargetMode="External"/><Relationship Id="rId7" Type="http://schemas.openxmlformats.org/officeDocument/2006/relationships/image" Target="../media/image4.png"/><Relationship Id="rId8" Type="http://schemas.openxmlformats.org/officeDocument/2006/relationships/image" Target="../media/image1.png"/><Relationship Id="rId1" Type="http://schemas.microsoft.com/office/2007/relationships/media" Target="../media/media4.m4a"/><Relationship Id="rId2" Type="http://schemas.openxmlformats.org/officeDocument/2006/relationships/audio" Target="../media/media4.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5.m4a"/><Relationship Id="rId2" Type="http://schemas.openxmlformats.org/officeDocument/2006/relationships/audio" Target="../media/media5.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image" Target="../media/image5.png"/><Relationship Id="rId5" Type="http://schemas.openxmlformats.org/officeDocument/2006/relationships/image" Target="../media/image1.png"/><Relationship Id="rId1" Type="http://schemas.microsoft.com/office/2007/relationships/media" Target="../media/media6.m4a"/><Relationship Id="rId2" Type="http://schemas.openxmlformats.org/officeDocument/2006/relationships/audio" Target="../media/media6.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notesSlide" Target="../notesSlides/notesSlide1.xml"/><Relationship Id="rId5" Type="http://schemas.openxmlformats.org/officeDocument/2006/relationships/hyperlink" Target="http://boingboing.net/2016/01/08/gene-luen-yangs-inaugural-sp.html" TargetMode="External"/><Relationship Id="rId6" Type="http://schemas.openxmlformats.org/officeDocument/2006/relationships/image" Target="../media/image6.png"/><Relationship Id="rId7" Type="http://schemas.openxmlformats.org/officeDocument/2006/relationships/image" Target="../media/image1.png"/><Relationship Id="rId1" Type="http://schemas.microsoft.com/office/2007/relationships/media" Target="../media/media7.m4a"/><Relationship Id="rId2" Type="http://schemas.openxmlformats.org/officeDocument/2006/relationships/audio" Target="../media/media7.m4a"/></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image" Target="../media/image7.png"/><Relationship Id="rId5" Type="http://schemas.openxmlformats.org/officeDocument/2006/relationships/image" Target="../media/image1.png"/><Relationship Id="rId1" Type="http://schemas.microsoft.com/office/2007/relationships/media" Target="../media/media8.m4a"/><Relationship Id="rId2" Type="http://schemas.openxmlformats.org/officeDocument/2006/relationships/audio" Target="../media/media8.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hyperlink" Target="https://www.youtube.com/watch?v=hk9lCB6-wf4" TargetMode="External"/><Relationship Id="rId5" Type="http://schemas.openxmlformats.org/officeDocument/2006/relationships/image" Target="../media/image8.png"/><Relationship Id="rId6" Type="http://schemas.openxmlformats.org/officeDocument/2006/relationships/image" Target="../media/image1.png"/><Relationship Id="rId1" Type="http://schemas.microsoft.com/office/2007/relationships/media" Target="../media/media9.m4a"/><Relationship Id="rId2" Type="http://schemas.openxmlformats.org/officeDocument/2006/relationships/audio" Target="../media/media9.m4a"/></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image" Target="../media/image1.png"/><Relationship Id="rId1" Type="http://schemas.microsoft.com/office/2007/relationships/media" Target="../media/media10.m4a"/><Relationship Id="rId2" Type="http://schemas.openxmlformats.org/officeDocument/2006/relationships/audio" Target="../media/media10.m4a"/></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9.png"/><Relationship Id="rId5" Type="http://schemas.openxmlformats.org/officeDocument/2006/relationships/hyperlink" Target="http://www.readingrockets.org/blogs/page-page/reading-hope-x-change-what-s-your-equation" TargetMode="External"/><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png"/><Relationship Id="rId1" Type="http://schemas.microsoft.com/office/2007/relationships/media" Target="../media/media11.m4a"/><Relationship Id="rId2" Type="http://schemas.openxmlformats.org/officeDocument/2006/relationships/audio" Target="../media/media11.m4a"/></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2.jpeg"/><Relationship Id="rId5" Type="http://schemas.openxmlformats.org/officeDocument/2006/relationships/image" Target="../media/image1.png"/><Relationship Id="rId1" Type="http://schemas.microsoft.com/office/2007/relationships/media" Target="../media/media12.m4a"/><Relationship Id="rId2" Type="http://schemas.openxmlformats.org/officeDocument/2006/relationships/audio" Target="../media/media12.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3.pn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image" Target="../media/image16.jpeg"/><Relationship Id="rId8" Type="http://schemas.openxmlformats.org/officeDocument/2006/relationships/image" Target="../media/image17.jpeg"/><Relationship Id="rId9" Type="http://schemas.openxmlformats.org/officeDocument/2006/relationships/image" Target="../media/image1.png"/><Relationship Id="rId1" Type="http://schemas.microsoft.com/office/2007/relationships/media" Target="../media/media13.m4a"/><Relationship Id="rId2" Type="http://schemas.openxmlformats.org/officeDocument/2006/relationships/audio" Target="../media/media13.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normAutofit/>
          </a:bodyPr>
          <a:lstStyle/>
          <a:p>
            <a:pPr eaLnBrk="1" hangingPunct="1">
              <a:defRPr/>
            </a:pPr>
            <a:r>
              <a:rPr lang="en-US" dirty="0" smtClean="0">
                <a:latin typeface="Tahoma" charset="0"/>
                <a:ea typeface="MS PGothic" charset="0"/>
              </a:rPr>
              <a:t>Mirrors and Windows</a:t>
            </a:r>
            <a:endParaRPr lang="en-US" dirty="0">
              <a:latin typeface="Tahoma" charset="0"/>
              <a:ea typeface="MS PGothic" charset="0"/>
            </a:endParaRPr>
          </a:p>
        </p:txBody>
      </p:sp>
      <p:sp>
        <p:nvSpPr>
          <p:cNvPr id="3" name="Subtitle 2"/>
          <p:cNvSpPr>
            <a:spLocks noGrp="1"/>
          </p:cNvSpPr>
          <p:nvPr>
            <p:ph type="subTitle" sz="quarter" idx="1"/>
          </p:nvPr>
        </p:nvSpPr>
        <p:spPr/>
        <p:txBody>
          <a:bodyPr/>
          <a:lstStyle/>
          <a:p>
            <a:pPr eaLnBrk="1" hangingPunct="1">
              <a:defRPr/>
            </a:pPr>
            <a:r>
              <a:rPr lang="en-US" dirty="0">
                <a:latin typeface="Tahoma" charset="0"/>
                <a:ea typeface="MS PGothic" charset="0"/>
              </a:rPr>
              <a:t>Dr. Meghann Meeusen</a:t>
            </a:r>
          </a:p>
          <a:p>
            <a:pPr eaLnBrk="1" hangingPunct="1">
              <a:defRPr/>
            </a:pPr>
            <a:r>
              <a:rPr lang="en-US" dirty="0" smtClean="0">
                <a:latin typeface="Tahoma" charset="0"/>
                <a:ea typeface="MS PGothic" charset="0"/>
              </a:rPr>
              <a:t>Western Michigan University</a:t>
            </a:r>
            <a:endParaRPr lang="en-US" dirty="0">
              <a:latin typeface="Tahoma" charset="0"/>
              <a:ea typeface="MS PGothic" charset="0"/>
            </a:endParaRP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913100849"/>
      </p:ext>
    </p:extLst>
  </p:cSld>
  <p:clrMapOvr>
    <a:masterClrMapping/>
  </p:clrMapOvr>
  <p:transition spd="med" advTm="1460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Rudine</a:t>
            </a:r>
            <a:r>
              <a:rPr lang="en-US" dirty="0"/>
              <a:t> Sims Bishop (1990)</a:t>
            </a:r>
          </a:p>
        </p:txBody>
      </p:sp>
      <p:sp>
        <p:nvSpPr>
          <p:cNvPr id="3" name="Content Placeholder 2"/>
          <p:cNvSpPr>
            <a:spLocks noGrp="1"/>
          </p:cNvSpPr>
          <p:nvPr>
            <p:ph sz="half" idx="1"/>
          </p:nvPr>
        </p:nvSpPr>
        <p:spPr/>
        <p:txBody>
          <a:bodyPr>
            <a:normAutofit lnSpcReduction="10000"/>
          </a:bodyPr>
          <a:lstStyle/>
          <a:p>
            <a:r>
              <a:rPr lang="en-US" dirty="0"/>
              <a:t>A major academic force behind the shift to more diverse books for young people is Dr. </a:t>
            </a:r>
            <a:r>
              <a:rPr lang="en-US" dirty="0" err="1"/>
              <a:t>Rudine</a:t>
            </a:r>
            <a:r>
              <a:rPr lang="en-US" dirty="0"/>
              <a:t> Sims Bishop, whose 1990 article "</a:t>
            </a:r>
            <a:r>
              <a:rPr lang="en-US" b="1" dirty="0"/>
              <a:t>Windows, Mirrors, and Sliding Glass Doors</a:t>
            </a:r>
            <a:r>
              <a:rPr lang="en-US" dirty="0"/>
              <a:t>," explained the need that each child has to be connected with a wide variety of texts. </a:t>
            </a:r>
            <a:endParaRPr lang="en-US" dirty="0" smtClean="0"/>
          </a:p>
          <a:p>
            <a:r>
              <a:rPr lang="en-US" dirty="0"/>
              <a:t>"We need diverse books because we need books in which children can find themselves, see reflections of themselves</a:t>
            </a:r>
            <a:r>
              <a:rPr lang="en-US" dirty="0" smtClean="0"/>
              <a:t>.”</a:t>
            </a:r>
            <a:endParaRPr lang="en-US" dirty="0"/>
          </a:p>
        </p:txBody>
      </p:sp>
      <p:pic>
        <p:nvPicPr>
          <p:cNvPr id="8" name="Content Placeholder 7"/>
          <p:cNvPicPr>
            <a:picLocks noGrp="1" noChangeAspect="1"/>
          </p:cNvPicPr>
          <p:nvPr>
            <p:ph sz="half" idx="2"/>
          </p:nvPr>
        </p:nvPicPr>
        <p:blipFill>
          <a:blip r:embed="rId4"/>
          <a:srcRect l="7027" r="7027"/>
          <a:stretch>
            <a:fillRect/>
          </a:stretch>
        </p:blipFill>
        <p:spPr/>
      </p:pic>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451813807"/>
      </p:ext>
    </p:extLst>
  </p:cSld>
  <p:clrMapOvr>
    <a:masterClrMapping/>
  </p:clrMapOvr>
  <mc:AlternateContent xmlns:mc="http://schemas.openxmlformats.org/markup-compatibility/2006">
    <mc:Choice xmlns:p14="http://schemas.microsoft.com/office/powerpoint/2010/main" Requires="p14">
      <p:transition spd="slow" p14:dur="2000" advTm="58391"/>
    </mc:Choice>
    <mc:Fallback>
      <p:transition spd="slow" advTm="58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err="1" smtClean="0">
                <a:effectLst/>
              </a:rPr>
              <a:t>Rudine</a:t>
            </a:r>
            <a:r>
              <a:rPr lang="en-US" dirty="0" smtClean="0">
                <a:effectLst/>
              </a:rPr>
              <a:t> Sims Bishop (1990)</a:t>
            </a:r>
            <a:endParaRPr lang="en-US" dirty="0"/>
          </a:p>
        </p:txBody>
      </p:sp>
      <p:sp>
        <p:nvSpPr>
          <p:cNvPr id="3" name="Content Placeholder 2"/>
          <p:cNvSpPr>
            <a:spLocks noGrp="1"/>
          </p:cNvSpPr>
          <p:nvPr>
            <p:ph idx="1"/>
          </p:nvPr>
        </p:nvSpPr>
        <p:spPr>
          <a:xfrm>
            <a:off x="457200" y="1752600"/>
            <a:ext cx="8229600" cy="4114800"/>
          </a:xfrm>
        </p:spPr>
        <p:txBody>
          <a:bodyPr>
            <a:normAutofit lnSpcReduction="10000"/>
          </a:bodyPr>
          <a:lstStyle/>
          <a:p>
            <a:pPr marL="0" indent="0">
              <a:buFont typeface="Wingdings" charset="0"/>
              <a:buNone/>
              <a:defRPr/>
            </a:pPr>
            <a:r>
              <a:rPr lang="en-US" sz="2400" dirty="0" smtClean="0">
                <a:effectLst/>
              </a:rPr>
              <a:t>“Books </a:t>
            </a:r>
            <a:r>
              <a:rPr lang="en-US" sz="2400" dirty="0">
                <a:effectLst/>
              </a:rPr>
              <a:t>are sometimes windows, offering views of worlds that may be real or imagined, familiar or strange. These windows are also sliding glass doors, and readers have only to walk through in imagination to become part of whatever world has been created or recreated by the author. When lighting conditions are just right, however, a window can also be a mirror. Literature transforms human experience and reflects it back to us, and in that reflection we can see our own lives and experiences as part of the larger human experience. Reading, then, becomes a means of self-affirmation, and readers often seek their mirrors in books. (p. ix)</a:t>
            </a:r>
          </a:p>
          <a:p>
            <a:pPr marL="0" indent="0">
              <a:buFont typeface="Wingdings" charset="0"/>
              <a:buNone/>
              <a:defRPr/>
            </a:pPr>
            <a:endParaRPr lang="en-US" sz="24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220320311"/>
      </p:ext>
    </p:extLst>
  </p:cSld>
  <p:clrMapOvr>
    <a:masterClrMapping/>
  </p:clrMapOvr>
  <mc:AlternateContent xmlns:mc="http://schemas.openxmlformats.org/markup-compatibility/2006">
    <mc:Choice xmlns:p14="http://schemas.microsoft.com/office/powerpoint/2010/main" Requires="p14">
      <p:transition spd="slow" p14:dur="2000" advTm="46361"/>
    </mc:Choice>
    <mc:Fallback>
      <p:transition spd="slow" advTm="463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In Their Own Words…</a:t>
            </a:r>
            <a:endParaRPr lang="en-US" dirty="0"/>
          </a:p>
        </p:txBody>
      </p:sp>
      <p:pic>
        <p:nvPicPr>
          <p:cNvPr id="21" name="Content Placeholder 20">
            <a:hlinkClick r:id="rId4"/>
          </p:cNvPr>
          <p:cNvPicPr>
            <a:picLocks noGrp="1" noChangeAspect="1"/>
          </p:cNvPicPr>
          <p:nvPr>
            <p:ph sz="half" idx="2"/>
          </p:nvPr>
        </p:nvPicPr>
        <p:blipFill>
          <a:blip r:embed="rId5"/>
          <a:srcRect l="21958" r="21958"/>
          <a:stretch>
            <a:fillRect/>
          </a:stretch>
        </p:blipFill>
        <p:spPr/>
      </p:pic>
      <p:sp>
        <p:nvSpPr>
          <p:cNvPr id="17" name="Text Placeholder 16"/>
          <p:cNvSpPr>
            <a:spLocks noGrp="1"/>
          </p:cNvSpPr>
          <p:nvPr>
            <p:ph type="body" idx="1"/>
          </p:nvPr>
        </p:nvSpPr>
        <p:spPr/>
        <p:txBody>
          <a:bodyPr/>
          <a:lstStyle/>
          <a:p>
            <a:r>
              <a:rPr lang="en-US" dirty="0" smtClean="0"/>
              <a:t>We Need Diverse Books</a:t>
            </a:r>
            <a:endParaRPr lang="en-US" dirty="0"/>
          </a:p>
        </p:txBody>
      </p:sp>
      <p:sp>
        <p:nvSpPr>
          <p:cNvPr id="19" name="Text Placeholder 18"/>
          <p:cNvSpPr>
            <a:spLocks noGrp="1"/>
          </p:cNvSpPr>
          <p:nvPr>
            <p:ph type="body" sz="quarter" idx="3"/>
          </p:nvPr>
        </p:nvSpPr>
        <p:spPr/>
        <p:txBody>
          <a:bodyPr/>
          <a:lstStyle/>
          <a:p>
            <a:r>
              <a:rPr lang="en-US" dirty="0" smtClean="0"/>
              <a:t>Gene </a:t>
            </a:r>
            <a:r>
              <a:rPr lang="en-US" dirty="0" err="1" smtClean="0"/>
              <a:t>Luen</a:t>
            </a:r>
            <a:r>
              <a:rPr lang="en-US" dirty="0" smtClean="0"/>
              <a:t> Yang</a:t>
            </a:r>
            <a:endParaRPr lang="en-US" dirty="0"/>
          </a:p>
        </p:txBody>
      </p:sp>
      <p:pic>
        <p:nvPicPr>
          <p:cNvPr id="26" name="Content Placeholder 25">
            <a:hlinkClick r:id="rId6"/>
          </p:cNvPr>
          <p:cNvPicPr>
            <a:picLocks noGrp="1" noChangeAspect="1"/>
          </p:cNvPicPr>
          <p:nvPr>
            <p:ph sz="quarter" idx="4"/>
          </p:nvPr>
        </p:nvPicPr>
        <p:blipFill>
          <a:blip r:embed="rId7"/>
          <a:srcRect l="22033" r="22033"/>
          <a:stretch>
            <a:fillRect/>
          </a:stretch>
        </p:blipFill>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733661569"/>
      </p:ext>
    </p:extLst>
  </p:cSld>
  <p:clrMapOvr>
    <a:masterClrMapping/>
  </p:clrMapOvr>
  <mc:AlternateContent xmlns:mc="http://schemas.openxmlformats.org/markup-compatibility/2006">
    <mc:Choice xmlns:p14="http://schemas.microsoft.com/office/powerpoint/2010/main" Requires="p14">
      <p:transition spd="slow" p14:dur="2000" advTm="37235"/>
    </mc:Choice>
    <mc:Fallback>
      <p:transition spd="slow" advTm="372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Gene </a:t>
            </a:r>
            <a:r>
              <a:rPr lang="en-US" dirty="0" err="1" smtClean="0"/>
              <a:t>Luen</a:t>
            </a:r>
            <a:r>
              <a:rPr lang="en-US" dirty="0" smtClean="0"/>
              <a:t> Yang</a:t>
            </a:r>
            <a:endParaRPr lang="en-US" dirty="0"/>
          </a:p>
        </p:txBody>
      </p:sp>
      <p:sp>
        <p:nvSpPr>
          <p:cNvPr id="3" name="Content Placeholder 2"/>
          <p:cNvSpPr>
            <a:spLocks noGrp="1"/>
          </p:cNvSpPr>
          <p:nvPr>
            <p:ph idx="1"/>
          </p:nvPr>
        </p:nvSpPr>
        <p:spPr/>
        <p:txBody>
          <a:bodyPr/>
          <a:lstStyle/>
          <a:p>
            <a:pPr marL="0" indent="0">
              <a:buFont typeface="Wingdings" charset="0"/>
              <a:buNone/>
              <a:defRPr/>
            </a:pPr>
            <a:r>
              <a:rPr lang="en-US" sz="2800" dirty="0" smtClean="0"/>
              <a:t>"Stories have two different purposes," Yang told NBC News, citing a quote he'd heard before. "One, stories act as a window into somebody else's life; and the second one is they act as a mirror into your own. And I think that needs to be true for everybody — every aspect of American society, every corner of American society has to have stories that are mirrors and stories that are windows." </a:t>
            </a:r>
            <a:endParaRPr lang="en-US" sz="2800"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615956403"/>
      </p:ext>
    </p:extLst>
  </p:cSld>
  <p:clrMapOvr>
    <a:masterClrMapping/>
  </p:clrMapOvr>
  <mc:AlternateContent xmlns:mc="http://schemas.openxmlformats.org/markup-compatibility/2006">
    <mc:Choice xmlns:p14="http://schemas.microsoft.com/office/powerpoint/2010/main" Requires="p14">
      <p:transition spd="slow" p14:dur="2000" advTm="35352"/>
    </mc:Choice>
    <mc:Fallback>
      <p:transition spd="slow" advTm="353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52400"/>
            <a:ext cx="6638925" cy="647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417043735"/>
      </p:ext>
    </p:extLst>
  </p:cSld>
  <p:clrMapOvr>
    <a:masterClrMapping/>
  </p:clrMapOvr>
  <mc:AlternateContent xmlns:mc="http://schemas.openxmlformats.org/markup-compatibility/2006">
    <mc:Choice xmlns:p14="http://schemas.microsoft.com/office/powerpoint/2010/main" Requires="p14">
      <p:transition spd="slow" p14:dur="2000" advTm="67320"/>
    </mc:Choice>
    <mc:Fallback>
      <p:transition spd="slow" advTm="67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622300"/>
            <a:ext cx="9144000" cy="559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316191804"/>
      </p:ext>
    </p:extLst>
  </p:cSld>
  <p:clrMapOvr>
    <a:masterClrMapping/>
  </p:clrMapOvr>
  <mc:AlternateContent xmlns:mc="http://schemas.openxmlformats.org/markup-compatibility/2006">
    <mc:Choice xmlns:p14="http://schemas.microsoft.com/office/powerpoint/2010/main" Requires="p14">
      <p:transition spd="slow" p14:dur="2000" advTm="15569"/>
    </mc:Choice>
    <mc:Fallback>
      <p:transition spd="slow" advTm="15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97000" y="1041400"/>
            <a:ext cx="6350000" cy="476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143674159"/>
      </p:ext>
    </p:extLst>
  </p:cSld>
  <p:clrMapOvr>
    <a:masterClrMapping/>
  </p:clrMapOvr>
  <mc:AlternateContent xmlns:mc="http://schemas.openxmlformats.org/markup-compatibility/2006">
    <mc:Choice xmlns:p14="http://schemas.microsoft.com/office/powerpoint/2010/main" Requires="p14">
      <p:transition spd="slow" p14:dur="2000" advTm="25340"/>
    </mc:Choice>
    <mc:Fallback>
      <p:transition spd="slow" advTm="25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Ambassador: </a:t>
            </a:r>
            <a:br>
              <a:rPr lang="en-US" dirty="0" smtClean="0"/>
            </a:br>
            <a:r>
              <a:rPr lang="en-US" dirty="0" smtClean="0"/>
              <a:t>Jacqueline Woodson</a:t>
            </a:r>
            <a:endParaRPr lang="en-US" dirty="0"/>
          </a:p>
        </p:txBody>
      </p:sp>
      <p:sp>
        <p:nvSpPr>
          <p:cNvPr id="3" name="Content Placeholder 2"/>
          <p:cNvSpPr>
            <a:spLocks noGrp="1"/>
          </p:cNvSpPr>
          <p:nvPr>
            <p:ph sz="half" idx="1"/>
          </p:nvPr>
        </p:nvSpPr>
        <p:spPr/>
        <p:txBody>
          <a:bodyPr/>
          <a:lstStyle/>
          <a:p>
            <a:r>
              <a:rPr lang="en-US" dirty="0"/>
              <a:t>“For young people who are very stressed about the future, who have this sense of disempowerment, who don’t know what’s coming next, my big quest is for them to remain hopeful,” she said. </a:t>
            </a:r>
            <a:endParaRPr lang="en-US" dirty="0" smtClean="0"/>
          </a:p>
          <a:p>
            <a:r>
              <a:rPr lang="en-US" dirty="0" smtClean="0"/>
              <a:t>“</a:t>
            </a:r>
            <a:r>
              <a:rPr lang="en-US" dirty="0"/>
              <a:t>When you come to literature, it does allow you an escape from the world if that’s what you need, but it also changes you. You’re different than when you started that book.”</a:t>
            </a:r>
          </a:p>
        </p:txBody>
      </p:sp>
      <p:pic>
        <p:nvPicPr>
          <p:cNvPr id="5" name="Content Placeholder 4">
            <a:hlinkClick r:id="rId4"/>
          </p:cNvPr>
          <p:cNvPicPr>
            <a:picLocks noGrp="1" noChangeAspect="1"/>
          </p:cNvPicPr>
          <p:nvPr>
            <p:ph sz="half" idx="2"/>
          </p:nvPr>
        </p:nvPicPr>
        <p:blipFill>
          <a:blip r:embed="rId5"/>
          <a:srcRect l="5828" r="5828"/>
          <a:stretch>
            <a:fillRect/>
          </a:stretch>
        </p:blipFill>
        <p:spPr/>
      </p:pic>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222567637"/>
      </p:ext>
    </p:extLst>
  </p:cSld>
  <p:clrMapOvr>
    <a:masterClrMapping/>
  </p:clrMapOvr>
  <mc:AlternateContent xmlns:mc="http://schemas.openxmlformats.org/markup-compatibility/2006">
    <mc:Choice xmlns:p14="http://schemas.microsoft.com/office/powerpoint/2010/main" Requires="p14">
      <p:transition spd="slow" p14:dur="2000" advTm="60975"/>
    </mc:Choice>
    <mc:Fallback>
      <p:transition spd="slow" advTm="609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Jacqueline Woodson’s </a:t>
            </a:r>
            <a:endParaRPr lang="en-US" dirty="0"/>
          </a:p>
        </p:txBody>
      </p:sp>
      <p:sp>
        <p:nvSpPr>
          <p:cNvPr id="6" name="Content Placeholder 5"/>
          <p:cNvSpPr>
            <a:spLocks noGrp="1"/>
          </p:cNvSpPr>
          <p:nvPr>
            <p:ph idx="1"/>
          </p:nvPr>
        </p:nvSpPr>
        <p:spPr/>
        <p:txBody>
          <a:bodyPr>
            <a:normAutofit fontScale="85000" lnSpcReduction="10000"/>
          </a:bodyPr>
          <a:lstStyle/>
          <a:p>
            <a:r>
              <a:rPr lang="en-US" dirty="0" smtClean="0"/>
              <a:t>Encourages </a:t>
            </a:r>
            <a:r>
              <a:rPr lang="en-US" dirty="0"/>
              <a:t>young people to think about – and beyond – the moment we’re living in, the power they possess, and the impact reading can have on showing them ways in which they can create the hope and the change they want to see in the world.</a:t>
            </a:r>
          </a:p>
          <a:p>
            <a:r>
              <a:rPr lang="en-US" dirty="0" smtClean="0"/>
              <a:t>“</a:t>
            </a:r>
            <a:r>
              <a:rPr lang="en-US" dirty="0"/>
              <a:t>I don’t believe there are ‘struggling’ readers, ‘advanced’ readers or ‘non’ readers. I’d love to walk away from my two years as Ambassador with the qualifiers gone and young people able to see themselves beyond stigma or oft-times debilitating praise</a:t>
            </a:r>
            <a:r>
              <a:rPr lang="en-US" dirty="0" smtClean="0"/>
              <a:t>.” </a:t>
            </a:r>
          </a:p>
          <a:p>
            <a:r>
              <a:rPr lang="en-US" dirty="0" smtClean="0"/>
              <a:t>“Martin </a:t>
            </a:r>
            <a:r>
              <a:rPr lang="en-US" dirty="0"/>
              <a:t>Luther King Jr. said people should not be judged by the color of their skin but by the content of their character. In that regard, I think young people should not be judged by the level of their reading but by the way a book makes them think and feel. By the way it gives them hope. By the way it opens them up to new perspectives and changes them. I’m excited to have these conversations with some of the best conversationalists in our country – our young people.”</a:t>
            </a:r>
          </a:p>
          <a:p>
            <a:endParaRPr lang="en-US" dirty="0"/>
          </a:p>
        </p:txBody>
      </p:sp>
      <p:sp>
        <p:nvSpPr>
          <p:cNvPr id="7" name="Text Placeholder 6"/>
          <p:cNvSpPr>
            <a:spLocks noGrp="1"/>
          </p:cNvSpPr>
          <p:nvPr>
            <p:ph type="body" sz="half" idx="2"/>
          </p:nvPr>
        </p:nvSpPr>
        <p:spPr>
          <a:xfrm>
            <a:off x="498517" y="1129553"/>
            <a:ext cx="7880898" cy="774700"/>
          </a:xfrm>
        </p:spPr>
        <p:txBody>
          <a:bodyPr/>
          <a:lstStyle/>
          <a:p>
            <a:r>
              <a:rPr lang="en-US" sz="2300" dirty="0"/>
              <a:t>READING = HOPE x CHANGE (What’s Your Equation?)</a:t>
            </a:r>
          </a:p>
          <a:p>
            <a:endParaRPr lang="en-US" sz="2300" dirty="0"/>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955029869"/>
      </p:ext>
    </p:extLst>
  </p:cSld>
  <p:clrMapOvr>
    <a:masterClrMapping/>
  </p:clrMapOvr>
  <mc:AlternateContent xmlns:mc="http://schemas.openxmlformats.org/markup-compatibility/2006">
    <mc:Choice xmlns:p14="http://schemas.microsoft.com/office/powerpoint/2010/main" Requires="p14">
      <p:transition spd="slow" p14:dur="2000" advTm="66576"/>
    </mc:Choice>
    <mc:Fallback>
      <p:transition spd="slow" advTm="665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4"/>
          <a:stretch>
            <a:fillRect/>
          </a:stretch>
        </p:blipFill>
        <p:spPr>
          <a:xfrm>
            <a:off x="498474" y="1239382"/>
            <a:ext cx="7620000" cy="5080000"/>
          </a:xfrm>
          <a:prstGeom prst="rect">
            <a:avLst/>
          </a:prstGeom>
        </p:spPr>
      </p:pic>
      <p:sp>
        <p:nvSpPr>
          <p:cNvPr id="6" name="Title 5"/>
          <p:cNvSpPr>
            <a:spLocks noGrp="1"/>
          </p:cNvSpPr>
          <p:nvPr>
            <p:ph type="title"/>
          </p:nvPr>
        </p:nvSpPr>
        <p:spPr/>
        <p:txBody>
          <a:bodyPr/>
          <a:lstStyle/>
          <a:p>
            <a:r>
              <a:rPr lang="en-US" sz="3200" dirty="0" smtClean="0">
                <a:hlinkClick r:id="rId5"/>
              </a:rPr>
              <a:t>Click Here to Watch Woodson’s Speech</a:t>
            </a:r>
            <a:endParaRPr lang="en-US" sz="3200" dirty="0"/>
          </a:p>
        </p:txBody>
      </p:sp>
      <p:pic>
        <p:nvPicPr>
          <p:cNvPr id="11" name="Picture 10"/>
          <p:cNvPicPr>
            <a:picLocks noChangeAspect="1"/>
          </p:cNvPicPr>
          <p:nvPr/>
        </p:nvPicPr>
        <p:blipFill>
          <a:blip r:embed="rId6"/>
          <a:stretch>
            <a:fillRect/>
          </a:stretch>
        </p:blipFill>
        <p:spPr>
          <a:xfrm>
            <a:off x="4600574" y="1490571"/>
            <a:ext cx="3517900" cy="2895600"/>
          </a:xfrm>
          <a:prstGeom prst="rect">
            <a:avLst/>
          </a:prstGeom>
        </p:spPr>
      </p:pic>
      <p:pic>
        <p:nvPicPr>
          <p:cNvPr id="12" name="Picture 11"/>
          <p:cNvPicPr>
            <a:picLocks noChangeAspect="1"/>
          </p:cNvPicPr>
          <p:nvPr/>
        </p:nvPicPr>
        <p:blipFill>
          <a:blip r:embed="rId7"/>
          <a:stretch>
            <a:fillRect/>
          </a:stretch>
        </p:blipFill>
        <p:spPr>
          <a:xfrm>
            <a:off x="6919586" y="4386171"/>
            <a:ext cx="1760764" cy="1760764"/>
          </a:xfrm>
          <a:prstGeom prst="rect">
            <a:avLst/>
          </a:prstGeom>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014783863"/>
      </p:ext>
    </p:extLst>
  </p:cSld>
  <p:clrMapOvr>
    <a:masterClrMapping/>
  </p:clrMapOvr>
  <mc:AlternateContent xmlns:mc="http://schemas.openxmlformats.org/markup-compatibility/2006">
    <mc:Choice xmlns:p14="http://schemas.microsoft.com/office/powerpoint/2010/main" Requires="p14">
      <p:transition spd="slow" p14:dur="2000" advTm="19405"/>
    </mc:Choice>
    <mc:Fallback>
      <p:transition spd="slow" advTm="19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Ambassador for 2020-2021</a:t>
            </a:r>
            <a:endParaRPr lang="en-US" dirty="0"/>
          </a:p>
        </p:txBody>
      </p:sp>
      <p:sp>
        <p:nvSpPr>
          <p:cNvPr id="6" name="Content Placeholder 5"/>
          <p:cNvSpPr>
            <a:spLocks noGrp="1"/>
          </p:cNvSpPr>
          <p:nvPr>
            <p:ph sz="half" idx="2"/>
          </p:nvPr>
        </p:nvSpPr>
        <p:spPr/>
        <p:txBody>
          <a:bodyPr>
            <a:normAutofit lnSpcReduction="10000"/>
          </a:bodyPr>
          <a:lstStyle/>
          <a:p>
            <a:r>
              <a:rPr lang="en-US" dirty="0" smtClean="0"/>
              <a:t>“My </a:t>
            </a:r>
            <a:r>
              <a:rPr lang="en-US" dirty="0"/>
              <a:t>mission is to take a different approach: Instead of explicitly encouraging young people to read, my goal is to get them to see the value in their own narratives — that they, too, have a story, and that there's power not just in telling it, but in the opportunity to do so. I’m excited to create spaces around the country for this to happen — spaces where young people can step into their voices and become their own ambassadors.” </a:t>
            </a:r>
          </a:p>
        </p:txBody>
      </p:sp>
      <p:pic>
        <p:nvPicPr>
          <p:cNvPr id="1026" name="Picture 2" descr="https://www.loc.gov/static/managed-content/uploads/sites/6/2020/01/Jason-Reynolds-Credit_James-J.-Reddington.jpg#h=1767&amp;w=1638"/>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498475" y="2083237"/>
            <a:ext cx="3657600" cy="3945652"/>
          </a:xfrm>
          <a:prstGeom prst="rect">
            <a:avLst/>
          </a:prstGeom>
          <a:noFill/>
          <a:extLst>
            <a:ext uri="{909E8E84-426E-40DD-AFC4-6F175D3DCCD1}">
              <a14:hiddenFill xmlns:a14="http://schemas.microsoft.com/office/drawing/2010/main">
                <a:solidFill>
                  <a:srgbClr val="FFFFFF"/>
                </a:solidFill>
              </a14:hiddenFill>
            </a:ext>
          </a:extLst>
        </p:spPr>
      </p:pic>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42958917"/>
      </p:ext>
    </p:extLst>
  </p:cSld>
  <p:clrMapOvr>
    <a:masterClrMapping/>
  </p:clrMapOvr>
  <mc:AlternateContent xmlns:mc="http://schemas.openxmlformats.org/markup-compatibility/2006">
    <mc:Choice xmlns:p14="http://schemas.microsoft.com/office/powerpoint/2010/main" Requires="p14">
      <p:transition spd="slow" p14:dur="2000" advTm="50684"/>
    </mc:Choice>
    <mc:Fallback>
      <p:transition spd="slow" advTm="506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Grab the Mic</a:t>
            </a:r>
            <a:endParaRPr lang="en-US" dirty="0"/>
          </a:p>
        </p:txBody>
      </p:sp>
      <p:sp>
        <p:nvSpPr>
          <p:cNvPr id="3" name="Content Placeholder 2"/>
          <p:cNvSpPr>
            <a:spLocks noGrp="1"/>
          </p:cNvSpPr>
          <p:nvPr>
            <p:ph sz="half" idx="1"/>
          </p:nvPr>
        </p:nvSpPr>
        <p:spPr>
          <a:xfrm>
            <a:off x="498474" y="1105984"/>
            <a:ext cx="4334152" cy="2976330"/>
          </a:xfrm>
        </p:spPr>
        <p:txBody>
          <a:bodyPr/>
          <a:lstStyle/>
          <a:p>
            <a:pPr marL="0" indent="0">
              <a:buNone/>
            </a:pPr>
            <a:r>
              <a:rPr lang="en-US" smtClean="0"/>
              <a:t>Through </a:t>
            </a:r>
            <a:r>
              <a:rPr lang="en-US" dirty="0"/>
              <a:t>his platform, “GRAB THE MIC: Tell Your Story,” Reynolds, who regularly talks about his journey from reluctant reader to award-winning author, will redirect his focus as ambassador by listening and empowering students to embrace and share their own personal stories</a:t>
            </a:r>
            <a:r>
              <a:rPr lang="en-US" dirty="0" smtClean="0"/>
              <a:t>.</a:t>
            </a:r>
          </a:p>
          <a:p>
            <a:endParaRPr lang="en-US" dirty="0"/>
          </a:p>
        </p:txBody>
      </p:sp>
      <p:pic>
        <p:nvPicPr>
          <p:cNvPr id="2050" name="Picture 2" descr="ason Reynolds"/>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832626" y="312234"/>
            <a:ext cx="2971800" cy="15875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images-na.ssl-images-amazon.com/images/I/51s5zGa1FLL._SX336_BO1,204,203,200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2516" y="2295684"/>
            <a:ext cx="2684157" cy="396270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images-na.ssl-images-amazon.com/images/I/518KGatoY1L._SX331_BO1,204,203,200_.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2865" y="3594142"/>
            <a:ext cx="1686894" cy="252780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e Hero Next Door: 9780525646303 | PenguinRandomHouse.com: Book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46683" y="3867020"/>
            <a:ext cx="1493265" cy="225493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lying Lessons &amp; Other Stories: Oh, Ellen: 9781101934593: Amazon.com: 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5067" y="4112634"/>
            <a:ext cx="1528699" cy="2308888"/>
          </a:xfrm>
          <a:prstGeom prst="rect">
            <a:avLst/>
          </a:prstGeom>
          <a:noFill/>
          <a:extLst>
            <a:ext uri="{909E8E84-426E-40DD-AFC4-6F175D3DCCD1}">
              <a14:hiddenFill xmlns:a14="http://schemas.microsoft.com/office/drawing/2010/main">
                <a:solidFill>
                  <a:srgbClr val="FFFFFF"/>
                </a:solidFill>
              </a14:hiddenFill>
            </a:ext>
          </a:extLst>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23455639"/>
      </p:ext>
    </p:extLst>
  </p:cSld>
  <p:clrMapOvr>
    <a:masterClrMapping/>
  </p:clrMapOvr>
  <mc:AlternateContent xmlns:mc="http://schemas.openxmlformats.org/markup-compatibility/2006">
    <mc:Choice xmlns:p14="http://schemas.microsoft.com/office/powerpoint/2010/main" Requires="p14">
      <p:transition spd="slow" p14:dur="2000" advTm="67029"/>
    </mc:Choice>
    <mc:Fallback>
      <p:transition spd="slow" advTm="67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47</TotalTime>
  <Words>757</Words>
  <Application>Microsoft Macintosh PowerPoint</Application>
  <PresentationFormat>On-screen Show (4:3)</PresentationFormat>
  <Paragraphs>28</Paragraphs>
  <Slides>13</Slides>
  <Notes>1</Notes>
  <HiddenSlides>0</HiddenSlides>
  <MMClips>13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MS PGothic</vt:lpstr>
      <vt:lpstr>Rockwell</vt:lpstr>
      <vt:lpstr>Tahoma</vt:lpstr>
      <vt:lpstr>Wingdings</vt:lpstr>
      <vt:lpstr>Arial</vt:lpstr>
      <vt:lpstr>Advantage</vt:lpstr>
      <vt:lpstr>Mirrors and Windows</vt:lpstr>
      <vt:lpstr>Rudine Sims Bishop (1990)</vt:lpstr>
      <vt:lpstr>Rudine Sims Bishop (1990)</vt:lpstr>
      <vt:lpstr>In Their Own Words…</vt:lpstr>
      <vt:lpstr>Gene Luen Yang</vt:lpstr>
      <vt:lpstr>PowerPoint Presentation</vt:lpstr>
      <vt:lpstr>PowerPoint Presentation</vt:lpstr>
      <vt:lpstr>PowerPoint Presentation</vt:lpstr>
      <vt:lpstr>The New Ambassador:  Jacqueline Woodson</vt:lpstr>
      <vt:lpstr>Jacqueline Woodson’s </vt:lpstr>
      <vt:lpstr>Click Here to Watch Woodson’s Speech</vt:lpstr>
      <vt:lpstr>Ambassador for 2020-2021</vt:lpstr>
      <vt:lpstr>Grab the Mic</vt:lpstr>
    </vt:vector>
  </TitlesOfParts>
  <Company>University of Tennessee at Chattanooga</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Mirrors and Windows</dc:title>
  <dc:creator>Meghann Meeusen</dc:creator>
  <cp:lastModifiedBy>Microsoft Office User</cp:lastModifiedBy>
  <cp:revision>5</cp:revision>
  <dcterms:created xsi:type="dcterms:W3CDTF">2018-01-22T18:08:49Z</dcterms:created>
  <dcterms:modified xsi:type="dcterms:W3CDTF">2020-09-26T17:27:47Z</dcterms:modified>
</cp:coreProperties>
</file>