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40"/>
  </p:normalViewPr>
  <p:slideViewPr>
    <p:cSldViewPr snapToGrid="0" snapToObjects="1">
      <p:cViewPr varScale="1">
        <p:scale>
          <a:sx n="142" d="100"/>
          <a:sy n="142" d="100"/>
        </p:scale>
        <p:origin x="184" y="14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A6734C-E115-4BC5-9FB0-F9BF6FABFDA0}" type="datetimeFigureOut">
              <a:rPr lang="en-US" smtClean="0"/>
              <a:t>8/7/20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4A6734C-E115-4BC5-9FB0-F9BF6FABFDA0}" type="datetimeFigureOut">
              <a:rPr lang="en-US" smtClean="0"/>
              <a:t>8/7/20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A6734C-E115-4BC5-9FB0-F9BF6FABFDA0}" type="datetimeFigureOut">
              <a:rPr lang="en-US" smtClean="0"/>
              <a:t>8/7/20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6734C-E115-4BC5-9FB0-F9BF6FABFDA0}" type="datetimeFigureOut">
              <a:rPr lang="en-US" smtClean="0"/>
              <a:t>8/7/20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8/7/20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8/7/20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739C4FB-7D33-419B-8833-D1372BFD11C8}"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8/7/20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8/7/20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39C4FB-7D33-419B-8833-D1372BFD11C8}"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8/7/20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39C4FB-7D33-419B-8833-D1372BFD11C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A6734C-E115-4BC5-9FB0-F9BF6FABFDA0}" type="datetimeFigureOut">
              <a:rPr lang="en-US" smtClean="0"/>
              <a:t>8/7/20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4A6734C-E115-4BC5-9FB0-F9BF6FABFDA0}" type="datetimeFigureOut">
              <a:rPr lang="en-US" smtClean="0"/>
              <a:t>8/7/20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739C4FB-7D33-419B-8833-D1372BFD11C8}" type="slidenum">
              <a:rPr lang="en-US" smtClean="0"/>
              <a:t>‹#›</a:t>
            </a:fld>
            <a:endParaRPr lang="en-US"/>
          </a:p>
        </p:txBody>
      </p:sp>
    </p:spTree>
    <p:extLst>
      <p:ext uri="{BB962C8B-B14F-4D97-AF65-F5344CB8AC3E}">
        <p14:creationId xmlns:p14="http://schemas.microsoft.com/office/powerpoint/2010/main" val="1387737718"/>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400" dirty="0" smtClean="0"/>
              <a:t>Michelle Martin’s </a:t>
            </a:r>
            <a:br>
              <a:rPr lang="en-US" sz="4400" dirty="0" smtClean="0"/>
            </a:br>
            <a:r>
              <a:rPr lang="en-US" sz="4400" i="1" dirty="0" smtClean="0"/>
              <a:t>Brown Gold:  Milestones of African-American Children’s Picture Books </a:t>
            </a:r>
            <a:endParaRPr lang="en-US" sz="4400" i="1" dirty="0"/>
          </a:p>
        </p:txBody>
      </p:sp>
      <p:sp>
        <p:nvSpPr>
          <p:cNvPr id="3" name="Subtitle 2"/>
          <p:cNvSpPr>
            <a:spLocks noGrp="1"/>
          </p:cNvSpPr>
          <p:nvPr>
            <p:ph type="subTitle" idx="1"/>
          </p:nvPr>
        </p:nvSpPr>
        <p:spPr/>
        <p:txBody>
          <a:bodyPr>
            <a:normAutofit/>
          </a:bodyPr>
          <a:lstStyle/>
          <a:p>
            <a:r>
              <a:rPr lang="en-US" dirty="0" smtClean="0"/>
              <a:t>Dr. Meghann Meeusen</a:t>
            </a:r>
          </a:p>
          <a:p>
            <a:r>
              <a:rPr lang="en-US" dirty="0" smtClean="0"/>
              <a:t>Western Michigan University</a:t>
            </a:r>
            <a:endParaRPr lang="en-US" dirty="0"/>
          </a:p>
        </p:txBody>
      </p:sp>
    </p:spTree>
    <p:extLst>
      <p:ext uri="{BB962C8B-B14F-4D97-AF65-F5344CB8AC3E}">
        <p14:creationId xmlns:p14="http://schemas.microsoft.com/office/powerpoint/2010/main" val="171818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Turning Point</a:t>
            </a:r>
            <a:endParaRPr lang="en-US" dirty="0"/>
          </a:p>
        </p:txBody>
      </p:sp>
      <p:sp>
        <p:nvSpPr>
          <p:cNvPr id="3" name="Content Placeholder 2"/>
          <p:cNvSpPr>
            <a:spLocks noGrp="1"/>
          </p:cNvSpPr>
          <p:nvPr>
            <p:ph idx="1"/>
          </p:nvPr>
        </p:nvSpPr>
        <p:spPr/>
        <p:txBody>
          <a:bodyPr>
            <a:normAutofit/>
          </a:bodyPr>
          <a:lstStyle/>
          <a:p>
            <a:r>
              <a:rPr lang="en-US" dirty="0" smtClean="0"/>
              <a:t>Ezra Jack Keats’s 1962 The Snowy Day became the first children’s </a:t>
            </a:r>
            <a:r>
              <a:rPr lang="en-US" dirty="0" err="1" smtClean="0"/>
              <a:t>pictruebook</a:t>
            </a:r>
            <a:r>
              <a:rPr lang="en-US" dirty="0" smtClean="0"/>
              <a:t> featuring a black child to win the coveted Caldecott Award (or any major American children’s book award)</a:t>
            </a:r>
          </a:p>
          <a:p>
            <a:r>
              <a:rPr lang="en-US" dirty="0" smtClean="0"/>
              <a:t>Librarians, authors, illustrators and scholars split into two camps:  “those who define the genre solely by authorship (i.e., only African Americans can write African-American literature), and those who defined the genre by the content of the book</a:t>
            </a:r>
            <a:endParaRPr lang="en-US" dirty="0"/>
          </a:p>
        </p:txBody>
      </p:sp>
    </p:spTree>
    <p:extLst>
      <p:ext uri="{BB962C8B-B14F-4D97-AF65-F5344CB8AC3E}">
        <p14:creationId xmlns:p14="http://schemas.microsoft.com/office/powerpoint/2010/main" val="3031848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Milestones</a:t>
            </a:r>
            <a:endParaRPr lang="en-US" dirty="0"/>
          </a:p>
        </p:txBody>
      </p:sp>
      <p:sp>
        <p:nvSpPr>
          <p:cNvPr id="3" name="Content Placeholder 2"/>
          <p:cNvSpPr>
            <a:spLocks noGrp="1"/>
          </p:cNvSpPr>
          <p:nvPr>
            <p:ph idx="1"/>
          </p:nvPr>
        </p:nvSpPr>
        <p:spPr/>
        <p:txBody>
          <a:bodyPr>
            <a:normAutofit/>
          </a:bodyPr>
          <a:lstStyle/>
          <a:p>
            <a:r>
              <a:rPr lang="en-US" dirty="0" smtClean="0"/>
              <a:t>1972: </a:t>
            </a:r>
            <a:r>
              <a:rPr lang="en-US" dirty="0" err="1" smtClean="0"/>
              <a:t>Donnarae</a:t>
            </a:r>
            <a:r>
              <a:rPr lang="en-US" dirty="0" smtClean="0"/>
              <a:t> </a:t>
            </a:r>
            <a:r>
              <a:rPr lang="en-US" dirty="0" err="1" smtClean="0"/>
              <a:t>MacCann</a:t>
            </a:r>
            <a:r>
              <a:rPr lang="en-US" dirty="0" smtClean="0"/>
              <a:t> and Gloria Woodard published The Black American in </a:t>
            </a:r>
            <a:r>
              <a:rPr lang="en-US" i="1" dirty="0" smtClean="0"/>
              <a:t>Books for Children:  Readings in Racism </a:t>
            </a:r>
            <a:r>
              <a:rPr lang="en-US" dirty="0" smtClean="0"/>
              <a:t>in 1972</a:t>
            </a:r>
          </a:p>
          <a:p>
            <a:r>
              <a:rPr lang="en-US" dirty="0" smtClean="0"/>
              <a:t>1980:  Council on Interracial Books for Children wrote </a:t>
            </a:r>
            <a:r>
              <a:rPr lang="en-US" i="1" dirty="0" smtClean="0"/>
              <a:t>Guidelines for Selecting Bias-Free Textbooks and Storybooks </a:t>
            </a:r>
          </a:p>
          <a:p>
            <a:r>
              <a:rPr lang="en-US" dirty="0" err="1" smtClean="0"/>
              <a:t>Caldecotts</a:t>
            </a:r>
            <a:r>
              <a:rPr lang="en-US" dirty="0" smtClean="0"/>
              <a:t> go to </a:t>
            </a:r>
            <a:r>
              <a:rPr lang="en-US" dirty="0" err="1" smtClean="0"/>
              <a:t>Moja</a:t>
            </a:r>
            <a:r>
              <a:rPr lang="en-US" dirty="0" smtClean="0"/>
              <a:t> Means one:  Swahili Counting Book (1971), </a:t>
            </a:r>
            <a:r>
              <a:rPr lang="en-US" i="1" dirty="0" err="1" smtClean="0"/>
              <a:t>Jambo</a:t>
            </a:r>
            <a:r>
              <a:rPr lang="en-US" i="1" dirty="0" smtClean="0"/>
              <a:t> Means Hello:  Swahili Alphabet </a:t>
            </a:r>
            <a:r>
              <a:rPr lang="en-US" dirty="0" smtClean="0"/>
              <a:t>(1974), and </a:t>
            </a:r>
            <a:r>
              <a:rPr lang="en-US" i="1" dirty="0" smtClean="0"/>
              <a:t>Ashanti to Zulu:  African Traditions </a:t>
            </a:r>
            <a:r>
              <a:rPr lang="en-US" dirty="0" smtClean="0"/>
              <a:t>(1976)</a:t>
            </a:r>
          </a:p>
          <a:p>
            <a:endParaRPr lang="en-US" dirty="0"/>
          </a:p>
        </p:txBody>
      </p:sp>
    </p:spTree>
    <p:extLst>
      <p:ext uri="{BB962C8B-B14F-4D97-AF65-F5344CB8AC3E}">
        <p14:creationId xmlns:p14="http://schemas.microsoft.com/office/powerpoint/2010/main" val="74434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1990s:  Changing Times</a:t>
            </a:r>
            <a:endParaRPr lang="en-US" dirty="0"/>
          </a:p>
        </p:txBody>
      </p:sp>
      <p:sp>
        <p:nvSpPr>
          <p:cNvPr id="3" name="Content Placeholder 2"/>
          <p:cNvSpPr>
            <a:spLocks noGrp="1"/>
          </p:cNvSpPr>
          <p:nvPr>
            <p:ph idx="1"/>
          </p:nvPr>
        </p:nvSpPr>
        <p:spPr/>
        <p:txBody>
          <a:bodyPr/>
          <a:lstStyle/>
          <a:p>
            <a:r>
              <a:rPr lang="en-US" dirty="0" smtClean="0"/>
              <a:t>“And although American authors felt less of a need to look elsewhere (to Africa, for instance) to validate African Americanness, globalization was also beginning to impact children's books…”</a:t>
            </a:r>
          </a:p>
          <a:p>
            <a:r>
              <a:rPr lang="en-US" dirty="0" smtClean="0"/>
              <a:t>“…the 1990s began a new era:  black authors and artists writing black books not just for black audiences, but for everyone.”</a:t>
            </a:r>
            <a:endParaRPr lang="en-US" dirty="0"/>
          </a:p>
        </p:txBody>
      </p:sp>
    </p:spTree>
    <p:extLst>
      <p:ext uri="{BB962C8B-B14F-4D97-AF65-F5344CB8AC3E}">
        <p14:creationId xmlns:p14="http://schemas.microsoft.com/office/powerpoint/2010/main" val="1668380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Coretta Scott King Award</a:t>
            </a:r>
            <a:endParaRPr lang="en-US" dirty="0"/>
          </a:p>
        </p:txBody>
      </p:sp>
      <p:sp>
        <p:nvSpPr>
          <p:cNvPr id="3" name="Content Placeholder 2"/>
          <p:cNvSpPr>
            <a:spLocks noGrp="1"/>
          </p:cNvSpPr>
          <p:nvPr>
            <p:ph idx="1"/>
          </p:nvPr>
        </p:nvSpPr>
        <p:spPr/>
        <p:txBody>
          <a:bodyPr>
            <a:normAutofit/>
          </a:bodyPr>
          <a:lstStyle/>
          <a:p>
            <a:r>
              <a:rPr lang="en-US" dirty="0" smtClean="0"/>
              <a:t>“During the first decade of the author award, biographies about famous African Americans such as Jackie Robinson, Stevie Wonder, and </a:t>
            </a:r>
            <a:r>
              <a:rPr lang="en-US" dirty="0" err="1" smtClean="0"/>
              <a:t>Frerrick</a:t>
            </a:r>
            <a:r>
              <a:rPr lang="en-US" dirty="0" smtClean="0"/>
              <a:t> Douglass dominated.”</a:t>
            </a:r>
          </a:p>
          <a:p>
            <a:r>
              <a:rPr lang="en-US" dirty="0" smtClean="0"/>
              <a:t>“As a whole, when one considers all of the books that have won the Coretta Scott King Award over the past three decades, the picture book illustrators and authors have taken a much more experimental and innovative approach than have many of the authors of the Author Award books.”</a:t>
            </a:r>
            <a:endParaRPr lang="en-US" dirty="0"/>
          </a:p>
        </p:txBody>
      </p:sp>
    </p:spTree>
    <p:extLst>
      <p:ext uri="{BB962C8B-B14F-4D97-AF65-F5344CB8AC3E}">
        <p14:creationId xmlns:p14="http://schemas.microsoft.com/office/powerpoint/2010/main" val="281893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America</a:t>
            </a:r>
            <a:endParaRPr lang="en-US" dirty="0"/>
          </a:p>
        </p:txBody>
      </p:sp>
      <p:sp>
        <p:nvSpPr>
          <p:cNvPr id="3" name="Content Placeholder 2"/>
          <p:cNvSpPr>
            <a:spLocks noGrp="1"/>
          </p:cNvSpPr>
          <p:nvPr>
            <p:ph idx="1"/>
          </p:nvPr>
        </p:nvSpPr>
        <p:spPr/>
        <p:txBody>
          <a:bodyPr>
            <a:normAutofit/>
          </a:bodyPr>
          <a:lstStyle/>
          <a:p>
            <a:r>
              <a:rPr lang="en-US" dirty="0" smtClean="0"/>
              <a:t>During the 1990s, children’s authors published many picture books that focused on the lives of African-American historical figures.”</a:t>
            </a:r>
          </a:p>
          <a:p>
            <a:r>
              <a:rPr lang="en-US" dirty="0" smtClean="0"/>
              <a:t>“And despite the fact that some authors and illustrators of children’s literature ascribe to the Victorian notion of the child and thereby exclude from texts such as these the more violent and harsh details that were indeed a part of the historical record, most of the authors who created picture books of this genre in the 1990s rejected this conservative approach.”</a:t>
            </a:r>
            <a:endParaRPr lang="en-US" dirty="0"/>
          </a:p>
        </p:txBody>
      </p:sp>
    </p:spTree>
    <p:extLst>
      <p:ext uri="{BB962C8B-B14F-4D97-AF65-F5344CB8AC3E}">
        <p14:creationId xmlns:p14="http://schemas.microsoft.com/office/powerpoint/2010/main" val="158168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Louis Althusser</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Repressive State Apparatus</a:t>
            </a:r>
            <a:r>
              <a:rPr lang="en-US" dirty="0" smtClean="0"/>
              <a:t>:  institutional forces like the government, the Army, the police, prisons that function by violence</a:t>
            </a:r>
          </a:p>
          <a:p>
            <a:r>
              <a:rPr lang="en-US" b="1" dirty="0" smtClean="0"/>
              <a:t>Ideological </a:t>
            </a:r>
            <a:r>
              <a:rPr lang="en-US" b="1" dirty="0"/>
              <a:t>State </a:t>
            </a:r>
            <a:r>
              <a:rPr lang="en-US" b="1" dirty="0" smtClean="0"/>
              <a:t>Apparatus</a:t>
            </a:r>
            <a:r>
              <a:rPr lang="en-US" dirty="0" smtClean="0"/>
              <a:t>:  forces like religion, education, the family, the legal system, the political system, culture that function by ideology rather than by force</a:t>
            </a:r>
          </a:p>
          <a:p>
            <a:r>
              <a:rPr lang="en-US" dirty="0" smtClean="0"/>
              <a:t>Based on the idea that for African Americans, the Repressive and Ideological State Apparatus are the same, picture books sometimes reject the Ideological State Apparatuses in favor of their own </a:t>
            </a:r>
            <a:r>
              <a:rPr lang="en-US" b="1" dirty="0" smtClean="0"/>
              <a:t>Afrocentric Ideological Apparatuses </a:t>
            </a:r>
            <a:endParaRPr lang="en-US" dirty="0" smtClean="0"/>
          </a:p>
          <a:p>
            <a:r>
              <a:rPr lang="en-US" dirty="0" smtClean="0"/>
              <a:t>Such books focus on revolutionary ideas that effectively aid the protagonists in overcoming or at least fighting against oppression that seeks to restrict their freedom or even destroy them.</a:t>
            </a:r>
            <a:endParaRPr lang="en-US" dirty="0"/>
          </a:p>
          <a:p>
            <a:endParaRPr lang="en-US" dirty="0"/>
          </a:p>
        </p:txBody>
      </p:sp>
    </p:spTree>
    <p:extLst>
      <p:ext uri="{BB962C8B-B14F-4D97-AF65-F5344CB8AC3E}">
        <p14:creationId xmlns:p14="http://schemas.microsoft.com/office/powerpoint/2010/main" val="35804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Themes</a:t>
            </a:r>
            <a:endParaRPr lang="en-US" dirty="0"/>
          </a:p>
        </p:txBody>
      </p:sp>
      <p:sp>
        <p:nvSpPr>
          <p:cNvPr id="3" name="Content Placeholder 2"/>
          <p:cNvSpPr>
            <a:spLocks noGrp="1"/>
          </p:cNvSpPr>
          <p:nvPr>
            <p:ph idx="1"/>
          </p:nvPr>
        </p:nvSpPr>
        <p:spPr/>
        <p:txBody>
          <a:bodyPr>
            <a:normAutofit lnSpcReduction="10000"/>
          </a:bodyPr>
          <a:lstStyle/>
          <a:p>
            <a:r>
              <a:rPr lang="en-US" b="1" dirty="0" smtClean="0"/>
              <a:t>Longing for Freedom</a:t>
            </a:r>
            <a:r>
              <a:rPr lang="en-US" dirty="0" smtClean="0"/>
              <a:t>:  explain to child readers that the freedoms they enjoy have been hard-won by African Americans who lived in the past and demonstrate contemporary struggles for freedom that endure</a:t>
            </a:r>
          </a:p>
          <a:p>
            <a:r>
              <a:rPr lang="en-US" b="1" dirty="0" smtClean="0"/>
              <a:t>Pursuing Literacy</a:t>
            </a:r>
            <a:r>
              <a:rPr lang="en-US" dirty="0" smtClean="0"/>
              <a:t>:  illustrate the value of seeking an education regardless of the cost…and the message that when faced with a worthwhile cause, children can and should play a central role in political resistance</a:t>
            </a:r>
          </a:p>
          <a:p>
            <a:r>
              <a:rPr lang="en-US" b="1" dirty="0"/>
              <a:t>Searching for Home</a:t>
            </a:r>
            <a:r>
              <a:rPr lang="en-US" dirty="0"/>
              <a:t>:  role that home and family play in the early establishment of an Afrocentric Ideological Apparatus, and how the AIA influences the children’s actions when social conflict arises</a:t>
            </a:r>
          </a:p>
          <a:p>
            <a:endParaRPr lang="en-US" dirty="0" smtClean="0"/>
          </a:p>
          <a:p>
            <a:endParaRPr lang="en-US" dirty="0"/>
          </a:p>
        </p:txBody>
      </p:sp>
    </p:spTree>
    <p:extLst>
      <p:ext uri="{BB962C8B-B14F-4D97-AF65-F5344CB8AC3E}">
        <p14:creationId xmlns:p14="http://schemas.microsoft.com/office/powerpoint/2010/main" val="3745202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lstStyle/>
          <a:p>
            <a:r>
              <a:rPr lang="en-US" dirty="0" smtClean="0"/>
              <a:t>In discussing </a:t>
            </a:r>
            <a:r>
              <a:rPr lang="en-US" dirty="0"/>
              <a:t>why it is important to read and teach African American children’s picture books</a:t>
            </a:r>
            <a:r>
              <a:rPr lang="en-US" dirty="0" smtClean="0"/>
              <a:t>, Martin writes </a:t>
            </a:r>
            <a:r>
              <a:rPr lang="en-US" dirty="0"/>
              <a:t>“silence perpetuates ignorance and </a:t>
            </a:r>
            <a:r>
              <a:rPr lang="en-US" dirty="0" smtClean="0"/>
              <a:t>prejudice.”  </a:t>
            </a:r>
          </a:p>
          <a:p>
            <a:r>
              <a:rPr lang="en-US" dirty="0" smtClean="0"/>
              <a:t>She </a:t>
            </a:r>
            <a:r>
              <a:rPr lang="en-US" dirty="0"/>
              <a:t>notes her commitment to doing “all that I can to expose my students to ethnic texts so that they will not also perpetuate, because of ignorance or neglect, the damning message that people of color don’t </a:t>
            </a:r>
            <a:r>
              <a:rPr lang="en-US" dirty="0" smtClean="0"/>
              <a:t>count.” </a:t>
            </a:r>
          </a:p>
        </p:txBody>
      </p:sp>
    </p:spTree>
    <p:extLst>
      <p:ext uri="{BB962C8B-B14F-4D97-AF65-F5344CB8AC3E}">
        <p14:creationId xmlns:p14="http://schemas.microsoft.com/office/powerpoint/2010/main" val="3758948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a:t>
            </a:r>
            <a:endParaRPr lang="en-US" dirty="0"/>
          </a:p>
        </p:txBody>
      </p:sp>
      <p:sp>
        <p:nvSpPr>
          <p:cNvPr id="3" name="Content Placeholder 2"/>
          <p:cNvSpPr>
            <a:spLocks noGrp="1"/>
          </p:cNvSpPr>
          <p:nvPr>
            <p:ph idx="1"/>
          </p:nvPr>
        </p:nvSpPr>
        <p:spPr/>
        <p:txBody>
          <a:bodyPr>
            <a:normAutofit/>
          </a:bodyPr>
          <a:lstStyle/>
          <a:p>
            <a:r>
              <a:rPr lang="en-US" dirty="0" smtClean="0"/>
              <a:t>Martin describes two instructional “units,” and their goals, which include:</a:t>
            </a:r>
          </a:p>
          <a:p>
            <a:pPr lvl="1"/>
            <a:r>
              <a:rPr lang="en-US" dirty="0" smtClean="0"/>
              <a:t>Making use of an historical progression from earlier to later historical events</a:t>
            </a:r>
          </a:p>
          <a:p>
            <a:pPr lvl="1"/>
            <a:r>
              <a:rPr lang="en-US" dirty="0" smtClean="0"/>
              <a:t>Using a combination of historical fiction and historical nonfiction, including picture books, novels, and novellas</a:t>
            </a:r>
          </a:p>
          <a:p>
            <a:pPr lvl="1"/>
            <a:r>
              <a:rPr lang="en-US" dirty="0" smtClean="0"/>
              <a:t>A “constellation” approach in which all of the students read one text in common and then choose a second text to read so that each student comes to the discussion of the main text with a more well-rounded knowledge</a:t>
            </a:r>
          </a:p>
          <a:p>
            <a:pPr lvl="1"/>
            <a:r>
              <a:rPr lang="en-US" dirty="0" smtClean="0"/>
              <a:t>Reading additional picture books aloud as often as possible</a:t>
            </a:r>
          </a:p>
        </p:txBody>
      </p:sp>
    </p:spTree>
    <p:extLst>
      <p:ext uri="{BB962C8B-B14F-4D97-AF65-F5344CB8AC3E}">
        <p14:creationId xmlns:p14="http://schemas.microsoft.com/office/powerpoint/2010/main" val="1156221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smtClean="0"/>
              <a:t>Martin’s Analytical Questions</a:t>
            </a:r>
            <a:endParaRPr lang="en-US" sz="4800" dirty="0"/>
          </a:p>
        </p:txBody>
      </p:sp>
      <p:sp>
        <p:nvSpPr>
          <p:cNvPr id="3" name="Content Placeholder 2"/>
          <p:cNvSpPr>
            <a:spLocks noGrp="1"/>
          </p:cNvSpPr>
          <p:nvPr>
            <p:ph idx="1"/>
          </p:nvPr>
        </p:nvSpPr>
        <p:spPr/>
        <p:txBody>
          <a:bodyPr>
            <a:normAutofit/>
          </a:bodyPr>
          <a:lstStyle/>
          <a:p>
            <a:r>
              <a:rPr lang="en-US" dirty="0" smtClean="0"/>
              <a:t>What sorts of ideological messages does this text convey about individual African Americans or African Americans as a people group?</a:t>
            </a:r>
          </a:p>
          <a:p>
            <a:r>
              <a:rPr lang="en-US" dirty="0" smtClean="0"/>
              <a:t>In what way do the illustrations in these African-American picture books uphold or attempt to dismantle racial stereotypes?</a:t>
            </a:r>
          </a:p>
          <a:p>
            <a:r>
              <a:rPr lang="en-US" dirty="0" smtClean="0"/>
              <a:t>What can you surmise about African-American cultural values after reading this book that you might not have concluded before your exposure to it?</a:t>
            </a:r>
          </a:p>
          <a:p>
            <a:endParaRPr lang="en-US" dirty="0"/>
          </a:p>
        </p:txBody>
      </p:sp>
    </p:spTree>
    <p:extLst>
      <p:ext uri="{BB962C8B-B14F-4D97-AF65-F5344CB8AC3E}">
        <p14:creationId xmlns:p14="http://schemas.microsoft.com/office/powerpoint/2010/main" val="1875098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Martin’s Analytical Questions</a:t>
            </a:r>
          </a:p>
        </p:txBody>
      </p:sp>
      <p:sp>
        <p:nvSpPr>
          <p:cNvPr id="3" name="Content Placeholder 2"/>
          <p:cNvSpPr>
            <a:spLocks noGrp="1"/>
          </p:cNvSpPr>
          <p:nvPr>
            <p:ph idx="1"/>
          </p:nvPr>
        </p:nvSpPr>
        <p:spPr/>
        <p:txBody>
          <a:bodyPr/>
          <a:lstStyle/>
          <a:p>
            <a:r>
              <a:rPr lang="en-US" dirty="0" smtClean="0"/>
              <a:t>Who do you think is the audience for this text, and why?  If you are not the indented audience for this text, how might your response to it differ from the response of its intended readers?</a:t>
            </a:r>
          </a:p>
          <a:p>
            <a:r>
              <a:rPr lang="en-US" dirty="0" smtClean="0"/>
              <a:t>What difference does the ethnicity of the author and/or illustration make to your reception of the text?</a:t>
            </a:r>
          </a:p>
          <a:p>
            <a:r>
              <a:rPr lang="en-US" dirty="0" smtClean="0"/>
              <a:t>And how has one text in this </a:t>
            </a:r>
            <a:r>
              <a:rPr lang="en-US" smtClean="0"/>
              <a:t>unit “spoken </a:t>
            </a:r>
            <a:r>
              <a:rPr lang="en-US" dirty="0" smtClean="0"/>
              <a:t>to” other texts in this unit?</a:t>
            </a:r>
          </a:p>
          <a:p>
            <a:endParaRPr lang="en-US" dirty="0" smtClean="0"/>
          </a:p>
        </p:txBody>
      </p:sp>
    </p:spTree>
    <p:extLst>
      <p:ext uri="{BB962C8B-B14F-4D97-AF65-F5344CB8AC3E}">
        <p14:creationId xmlns:p14="http://schemas.microsoft.com/office/powerpoint/2010/main" val="267644832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45</TotalTime>
  <Words>919</Words>
  <Application>Microsoft Macintosh PowerPoint</Application>
  <PresentationFormat>On-screen Show (4:3)</PresentationFormat>
  <Paragraphs>45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Wisp</vt:lpstr>
      <vt:lpstr>Michelle Martin’s  Brown Gold:  Milestones of African-American Children’s Picture Books </vt:lpstr>
      <vt:lpstr>Turning Point</vt:lpstr>
      <vt:lpstr>Professional Milestones</vt:lpstr>
      <vt:lpstr>1990s:  Changing Times</vt:lpstr>
      <vt:lpstr>Coretta Scott King Award</vt:lpstr>
      <vt:lpstr>Historical America</vt:lpstr>
      <vt:lpstr>Louis Althusser</vt:lpstr>
      <vt:lpstr>Common Themes</vt:lpstr>
      <vt:lpstr>Why</vt:lpstr>
      <vt:lpstr>How</vt:lpstr>
      <vt:lpstr>Martin’s Analytical Questions</vt:lpstr>
      <vt:lpstr>Martin’s Analytical Questions</vt:lpstr>
    </vt:vector>
  </TitlesOfParts>
  <Company>University of Tennessee at Chattanooga</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Michelle Martin’s  Brown Gold:  Milestones of African-American Children’s Picture Books </dc:title>
  <dc:creator>Meghann Meeusen</dc:creator>
  <cp:lastModifiedBy>Microsoft Office User</cp:lastModifiedBy>
  <cp:revision>7</cp:revision>
  <dcterms:created xsi:type="dcterms:W3CDTF">2018-03-12T16:21:53Z</dcterms:created>
  <dcterms:modified xsi:type="dcterms:W3CDTF">2020-08-07T17:27:25Z</dcterms:modified>
</cp:coreProperties>
</file>