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7" d="100"/>
          <a:sy n="87" d="100"/>
        </p:scale>
        <p:origin x="-76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34D8DEE8-7A87-4E01-8ADE-4C49CDD43F74}" type="datetime1">
              <a:rPr lang="en-US" smtClean="0"/>
              <a:pPr/>
              <a:t>5/19/20</a:t>
            </a:fld>
            <a:endParaRPr lang="en-US" dirty="0"/>
          </a:p>
        </p:txBody>
      </p:sp>
      <p:sp>
        <p:nvSpPr>
          <p:cNvPr id="11" name="Slide Number Placeholder 10"/>
          <p:cNvSpPr>
            <a:spLocks noGrp="1"/>
          </p:cNvSpPr>
          <p:nvPr>
            <p:ph type="sldNum" sz="quarter" idx="11"/>
          </p:nvPr>
        </p:nvSpPr>
        <p:spPr/>
        <p:txBody>
          <a:bodyPr/>
          <a:lstStyle>
            <a:lvl1pPr>
              <a:defRPr>
                <a:solidFill>
                  <a:srgbClr val="FFFFFF"/>
                </a:solidFill>
              </a:defRPr>
            </a:lvl1pPr>
          </a:lstStyle>
          <a:p>
            <a:pPr algn="r"/>
            <a:fld id="{F7886C9C-DC18-4195-8FD5-A50AA931D419}" type="slidenum">
              <a:rPr lang="en-US" smtClean="0"/>
              <a:pPr algn="r"/>
              <a:t>‹#›</a:t>
            </a:fld>
            <a:endParaRPr lang="en-US" dirty="0"/>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EFF424-F111-43CB-9C75-D52325012943}" type="datetime1">
              <a:rPr lang="en-US" smtClean="0"/>
              <a:pPr/>
              <a:t>5/19/20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886C9C-DC18-4195-8FD5-A50AA931D419}"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74A8BBF0-342D-409A-9C0A-B1B451E92883}" type="datetime1">
              <a:rPr lang="en-US" smtClean="0"/>
              <a:pPr/>
              <a:t>5/19/20</a:t>
            </a:fld>
            <a:endParaRPr lang="en-US" dirty="0"/>
          </a:p>
        </p:txBody>
      </p:sp>
      <p:sp>
        <p:nvSpPr>
          <p:cNvPr id="10" name="Slide Number Placeholder 9"/>
          <p:cNvSpPr>
            <a:spLocks noGrp="1"/>
          </p:cNvSpPr>
          <p:nvPr>
            <p:ph type="sldNum" sz="quarter" idx="11"/>
          </p:nvPr>
        </p:nvSpPr>
        <p:spPr/>
        <p:txBody>
          <a:bodyPr/>
          <a:lstStyle>
            <a:lvl1pPr>
              <a:defRPr>
                <a:solidFill>
                  <a:schemeClr val="bg2"/>
                </a:solidFill>
              </a:defRPr>
            </a:lvl1pPr>
          </a:lstStyle>
          <a:p>
            <a:pPr algn="r"/>
            <a:fld id="{F7886C9C-DC18-4195-8FD5-A50AA931D419}" type="slidenum">
              <a:rPr lang="en-US" smtClean="0"/>
              <a:pPr algn="r"/>
              <a:t>‹#›</a:t>
            </a:fld>
            <a:endParaRPr lang="en-US" dirty="0"/>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dirty="0"/>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45DA190-4BDC-4D39-B5BB-A14B3E8B1B3D}" type="datetime1">
              <a:rPr lang="en-US" smtClean="0"/>
              <a:pPr/>
              <a:t>5/19/20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81D52F2-9B11-4FC0-9217-7D20B3AC9849}" type="datetime1">
              <a:rPr lang="en-US" smtClean="0"/>
              <a:pPr/>
              <a:t>5/19/20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886C9C-DC18-4195-8FD5-A50AA931D419}"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CF13737-8506-438E-ABC0-0BE7E06DCCA6}" type="datetime1">
              <a:rPr lang="en-US" smtClean="0"/>
              <a:pPr/>
              <a:t>5/19/20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886C9C-DC18-4195-8FD5-A50AA931D419}"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41D58AA-1C84-40C9-BFEE-631CCB17636C}" type="datetime1">
              <a:rPr lang="en-US" smtClean="0"/>
              <a:pPr/>
              <a:t>5/19/20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886C9C-DC18-4195-8FD5-A50AA931D4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6542C1-4E96-413B-B72E-6C4B39D85C9D}" type="datetime1">
              <a:rPr lang="en-US" smtClean="0"/>
              <a:pPr/>
              <a:t>5/19/20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7886C9C-DC18-4195-8FD5-A50AA931D419}" type="slidenum">
              <a:rPr lang="en-US" smtClean="0"/>
              <a:pPr/>
              <a:t>‹#›</a:t>
            </a:fld>
            <a:endParaRPr lang="en-US" dirty="0"/>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542AA2-D442-471A-9D69-80392E1E581D}" type="datetime1">
              <a:rPr lang="en-US" smtClean="0"/>
              <a:pPr/>
              <a:t>5/19/20</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F9461-E3EB-40CD-B93F-E5CBBBD8E0BA}" type="datetimeFigureOut">
              <a:rPr lang="en-US" smtClean="0"/>
              <a:pPr/>
              <a:t>5/19/20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EA7543-9AAE-4E9F-B28C-4FCCFD07D4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578FA3-38AD-400D-A4D2-18E8EF129E5F}" type="datetime1">
              <a:rPr lang="en-US" smtClean="0"/>
              <a:pPr/>
              <a:t>5/19/20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7886C9C-DC18-4195-8FD5-A50AA931D41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EC43563C-D9B3-4432-B336-144C997D6215}" type="datetime1">
              <a:rPr lang="en-US" smtClean="0"/>
              <a:pPr/>
              <a:t>5/19/20</a:t>
            </a:fld>
            <a:endParaRPr lang="en-US" dirty="0"/>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pPr algn="r"/>
            <a:fld id="{F7886C9C-DC18-4195-8FD5-A50AA931D419}"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lnSpcReduction="10000"/>
          </a:bodyPr>
          <a:lstStyle/>
          <a:p>
            <a:r>
              <a:rPr lang="en-US" dirty="0" smtClean="0"/>
              <a:t>Meghann Meeusen</a:t>
            </a:r>
          </a:p>
          <a:p>
            <a:endParaRPr lang="en-US" dirty="0" smtClean="0"/>
          </a:p>
          <a:p>
            <a:r>
              <a:rPr lang="en-US" dirty="0" smtClean="0"/>
              <a:t>Western Michigan University</a:t>
            </a:r>
            <a:endParaRPr lang="en-US" dirty="0"/>
          </a:p>
        </p:txBody>
      </p:sp>
      <p:sp>
        <p:nvSpPr>
          <p:cNvPr id="3" name="Title 2"/>
          <p:cNvSpPr>
            <a:spLocks noGrp="1"/>
          </p:cNvSpPr>
          <p:nvPr>
            <p:ph type="title"/>
          </p:nvPr>
        </p:nvSpPr>
        <p:spPr/>
        <p:txBody>
          <a:bodyPr/>
          <a:lstStyle/>
          <a:p>
            <a:r>
              <a:rPr lang="en-US" dirty="0" err="1" smtClean="0"/>
              <a:t>Latinx</a:t>
            </a:r>
            <a:r>
              <a:rPr lang="en-US" dirty="0" smtClean="0"/>
              <a:t> </a:t>
            </a:r>
            <a:r>
              <a:rPr lang="en-US" dirty="0" smtClean="0"/>
              <a:t>AND Immigration Representation:  </a:t>
            </a:r>
            <a:r>
              <a:rPr lang="en-US" dirty="0" smtClean="0"/>
              <a:t>Critical Perspectives</a:t>
            </a:r>
            <a:endParaRPr lang="en-US" dirty="0"/>
          </a:p>
        </p:txBody>
      </p:sp>
    </p:spTree>
    <p:extLst>
      <p:ext uri="{BB962C8B-B14F-4D97-AF65-F5344CB8AC3E}">
        <p14:creationId xmlns:p14="http://schemas.microsoft.com/office/powerpoint/2010/main" val="1589051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How </a:t>
            </a:r>
            <a:r>
              <a:rPr lang="en-US" b="1" dirty="0"/>
              <a:t>does Hispanic portrayal in children's books measure up after 40 years? The answer is "It depends.” </a:t>
            </a:r>
            <a:br>
              <a:rPr lang="en-US" b="1" dirty="0"/>
            </a:br>
            <a:endParaRPr lang="en-US" dirty="0"/>
          </a:p>
        </p:txBody>
      </p:sp>
      <p:sp>
        <p:nvSpPr>
          <p:cNvPr id="4" name="Text Placeholder 3"/>
          <p:cNvSpPr>
            <a:spLocks noGrp="1"/>
          </p:cNvSpPr>
          <p:nvPr>
            <p:ph type="body" idx="1"/>
          </p:nvPr>
        </p:nvSpPr>
        <p:spPr/>
        <p:txBody>
          <a:bodyPr/>
          <a:lstStyle/>
          <a:p>
            <a:r>
              <a:rPr lang="en-US" dirty="0" smtClean="0"/>
              <a:t>Nina Nilsson</a:t>
            </a:r>
          </a:p>
          <a:p>
            <a:r>
              <a:rPr lang="en-US" dirty="0" smtClean="0"/>
              <a:t>2005</a:t>
            </a:r>
            <a:endParaRPr lang="en-US" dirty="0"/>
          </a:p>
        </p:txBody>
      </p:sp>
    </p:spTree>
    <p:extLst>
      <p:ext uri="{BB962C8B-B14F-4D97-AF65-F5344CB8AC3E}">
        <p14:creationId xmlns:p14="http://schemas.microsoft.com/office/powerpoint/2010/main" val="3562873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W</a:t>
            </a:r>
            <a:r>
              <a:rPr lang="en-US" dirty="0" smtClean="0"/>
              <a:t>hile </a:t>
            </a:r>
            <a:r>
              <a:rPr lang="en-US" dirty="0"/>
              <a:t>it appears the availability of Hispanic-related children's books has improved over time (Higgins; Nieto, 1982a, 1982b; Ramirez &amp; Dowd, 1997), the degree of improvement in this area may vary by specific Hispanic subgroup and book type. Even within book type, such as genre fiction, </a:t>
            </a:r>
            <a:r>
              <a:rPr lang="en-US" dirty="0" err="1"/>
              <a:t>Agosto</a:t>
            </a:r>
            <a:r>
              <a:rPr lang="en-US" dirty="0"/>
              <a:t> et al. found Hispanic portrayal can </a:t>
            </a:r>
            <a:r>
              <a:rPr lang="en-US" dirty="0" smtClean="0"/>
              <a:t>vary.</a:t>
            </a:r>
          </a:p>
          <a:p>
            <a:r>
              <a:rPr lang="en-US" dirty="0"/>
              <a:t>On the basis of his content analysis of 59 books published from 1974 to 1996 that portrayed characters with disabilities, Ayala (1999) found that, although more recent publications depicted greater diversity in disabilities, few books contained ethnically diverse characters. While 9% of the books contained Hispanic characters, only 1 book dealt with culture-related practices and influences. The author concluded the books do not reflect the culturally and linguistically diverse children with disabilities in U.S. schools. </a:t>
            </a:r>
          </a:p>
        </p:txBody>
      </p:sp>
      <p:sp>
        <p:nvSpPr>
          <p:cNvPr id="3" name="Title 2"/>
          <p:cNvSpPr>
            <a:spLocks noGrp="1"/>
          </p:cNvSpPr>
          <p:nvPr>
            <p:ph type="title"/>
          </p:nvPr>
        </p:nvSpPr>
        <p:spPr/>
        <p:txBody>
          <a:bodyPr/>
          <a:lstStyle/>
          <a:p>
            <a:r>
              <a:rPr lang="en-US" dirty="0" smtClean="0"/>
              <a:t>What kind of representation</a:t>
            </a:r>
            <a:endParaRPr lang="en-US" dirty="0"/>
          </a:p>
        </p:txBody>
      </p:sp>
    </p:spTree>
    <p:extLst>
      <p:ext uri="{BB962C8B-B14F-4D97-AF65-F5344CB8AC3E}">
        <p14:creationId xmlns:p14="http://schemas.microsoft.com/office/powerpoint/2010/main" val="1482472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Despite a greater presence in children's books reported by some (Gillespie et al., 1994; Klein, 1998; Nieto, 1982a, 1982b; Ramirez &amp; Dowd, 1997), when relative representation in the literature is compared with relative Hispanic presence in U.S. society, Hispanics are grossly underrepresented in children's books, and this situation has worsened considerably over time. </a:t>
            </a:r>
            <a:endParaRPr lang="en-US" dirty="0" smtClean="0"/>
          </a:p>
          <a:p>
            <a:r>
              <a:rPr lang="en-US" dirty="0" smtClean="0"/>
              <a:t>For </a:t>
            </a:r>
            <a:r>
              <a:rPr lang="en-US" dirty="0"/>
              <a:t>example, on the basis of the U.S. Census in 1990, Klein noted Hispanics made up 8.99% of the U.S. population but were only represented in 3.01% of the annotations of books recommended in Books for You (</a:t>
            </a:r>
            <a:r>
              <a:rPr lang="en-US" dirty="0" err="1"/>
              <a:t>Alm</a:t>
            </a:r>
            <a:r>
              <a:rPr lang="en-US" dirty="0"/>
              <a:t>, 1964; </a:t>
            </a:r>
            <a:r>
              <a:rPr lang="en-US" dirty="0" err="1"/>
              <a:t>Christenbury</a:t>
            </a:r>
            <a:r>
              <a:rPr lang="en-US" dirty="0"/>
              <a:t>, 1995) for high school students. </a:t>
            </a:r>
            <a:endParaRPr lang="en-US" dirty="0" smtClean="0"/>
          </a:p>
          <a:p>
            <a:r>
              <a:rPr lang="en-US" dirty="0" smtClean="0"/>
              <a:t>This </a:t>
            </a:r>
            <a:r>
              <a:rPr lang="en-US" dirty="0"/>
              <a:t>illustrates underrepresentation of 300% in the literature and shows a radical change from the slight underrepresentation in the literature in 1964 when Hispanics made up only 1.93% of the U.S. population and were represented in 1.84% of the book annotations.</a:t>
            </a:r>
          </a:p>
        </p:txBody>
      </p:sp>
      <p:sp>
        <p:nvSpPr>
          <p:cNvPr id="3" name="Title 2"/>
          <p:cNvSpPr>
            <a:spLocks noGrp="1"/>
          </p:cNvSpPr>
          <p:nvPr>
            <p:ph type="title"/>
          </p:nvPr>
        </p:nvSpPr>
        <p:spPr/>
        <p:txBody>
          <a:bodyPr/>
          <a:lstStyle/>
          <a:p>
            <a:r>
              <a:rPr lang="en-US" dirty="0" smtClean="0"/>
              <a:t>Relative to population</a:t>
            </a:r>
            <a:endParaRPr lang="en-US" dirty="0"/>
          </a:p>
        </p:txBody>
      </p:sp>
    </p:spTree>
    <p:extLst>
      <p:ext uri="{BB962C8B-B14F-4D97-AF65-F5344CB8AC3E}">
        <p14:creationId xmlns:p14="http://schemas.microsoft.com/office/powerpoint/2010/main" val="2713195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Greater progress is evident for Mexican American, as opposed to Puerto Rican, characters. </a:t>
            </a:r>
            <a:endParaRPr lang="en-US" dirty="0" smtClean="0"/>
          </a:p>
          <a:p>
            <a:r>
              <a:rPr lang="en-US" dirty="0" smtClean="0"/>
              <a:t>For </a:t>
            </a:r>
            <a:r>
              <a:rPr lang="en-US" dirty="0"/>
              <a:t>example, </a:t>
            </a:r>
            <a:r>
              <a:rPr lang="en-US" dirty="0" err="1"/>
              <a:t>Freundlich</a:t>
            </a:r>
            <a:r>
              <a:rPr lang="en-US" dirty="0"/>
              <a:t> found the 33 Puerto Rican-related fiction books published from 1950 to 1980 still did not align with demographic data. The characters in the books did not yet reflect Puerto Ricans' decreasing blue-collar jobs, increase in management positions, improved educational and socioeconomic status, and changes in geographic distribution, which meant fewer Puerto Ricans were now living in New York City. </a:t>
            </a:r>
            <a:endParaRPr lang="en-US" dirty="0" smtClean="0"/>
          </a:p>
          <a:p>
            <a:r>
              <a:rPr lang="en-US" dirty="0" smtClean="0"/>
              <a:t>Assimilation </a:t>
            </a:r>
            <a:r>
              <a:rPr lang="en-US" dirty="0"/>
              <a:t>was a major goal, most settings were in urban ghettos, Puerto Ricans were seen as the cause of their own oppression, and whites were often depicted as "curing" Puerto Ricans' problems.</a:t>
            </a:r>
          </a:p>
        </p:txBody>
      </p:sp>
      <p:sp>
        <p:nvSpPr>
          <p:cNvPr id="3" name="Title 2"/>
          <p:cNvSpPr>
            <a:spLocks noGrp="1"/>
          </p:cNvSpPr>
          <p:nvPr>
            <p:ph type="title"/>
          </p:nvPr>
        </p:nvSpPr>
        <p:spPr/>
        <p:txBody>
          <a:bodyPr/>
          <a:lstStyle/>
          <a:p>
            <a:r>
              <a:rPr lang="en-US" dirty="0" smtClean="0"/>
              <a:t>Puerto Rican representation</a:t>
            </a:r>
            <a:endParaRPr lang="en-US" dirty="0"/>
          </a:p>
        </p:txBody>
      </p:sp>
    </p:spTree>
    <p:extLst>
      <p:ext uri="{BB962C8B-B14F-4D97-AF65-F5344CB8AC3E}">
        <p14:creationId xmlns:p14="http://schemas.microsoft.com/office/powerpoint/2010/main" val="1505476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p>
          <a:p>
            <a:r>
              <a:rPr lang="en-US" dirty="0" smtClean="0"/>
              <a:t>For </a:t>
            </a:r>
            <a:r>
              <a:rPr lang="en-US" dirty="0"/>
              <a:t>example, the four studies of Puerto Rican literature report little diversity in characters' physical characteristics; living contexts (largely urban ghetto communities); and jobs, which were mainly low level, such as domestic and factory jobs requiring little education. </a:t>
            </a:r>
            <a:endParaRPr lang="en-US" dirty="0" smtClean="0"/>
          </a:p>
          <a:p>
            <a:r>
              <a:rPr lang="en-US" dirty="0" smtClean="0"/>
              <a:t>Male </a:t>
            </a:r>
            <a:r>
              <a:rPr lang="en-US" dirty="0"/>
              <a:t>characters appeared in more books than females, who were often depicted as submissive and one dimensional</a:t>
            </a:r>
            <a:r>
              <a:rPr lang="en-US" dirty="0" smtClean="0"/>
              <a:t>.</a:t>
            </a:r>
          </a:p>
          <a:p>
            <a:r>
              <a:rPr lang="en-US" dirty="0"/>
              <a:t>A</a:t>
            </a:r>
            <a:r>
              <a:rPr lang="en-US" dirty="0" smtClean="0"/>
              <a:t> </a:t>
            </a:r>
            <a:r>
              <a:rPr lang="en-US" dirty="0"/>
              <a:t>need for greater portrayal of Mexican Americans' contemporary concerns and activities in traditional and nontraditional roles (e.g., lawyer, police officer, involvement in politics and religious activities) and Mexican Americans living in upper class neighborhoods.</a:t>
            </a:r>
          </a:p>
          <a:p>
            <a:endParaRPr lang="en-US" dirty="0"/>
          </a:p>
        </p:txBody>
      </p:sp>
      <p:sp>
        <p:nvSpPr>
          <p:cNvPr id="3" name="Title 2"/>
          <p:cNvSpPr>
            <a:spLocks noGrp="1"/>
          </p:cNvSpPr>
          <p:nvPr>
            <p:ph type="title"/>
          </p:nvPr>
        </p:nvSpPr>
        <p:spPr/>
        <p:txBody>
          <a:bodyPr/>
          <a:lstStyle/>
          <a:p>
            <a:r>
              <a:rPr lang="en-US" dirty="0" smtClean="0"/>
              <a:t>stereotyping</a:t>
            </a:r>
            <a:endParaRPr lang="en-US" dirty="0"/>
          </a:p>
        </p:txBody>
      </p:sp>
    </p:spTree>
    <p:extLst>
      <p:ext uri="{BB962C8B-B14F-4D97-AF65-F5344CB8AC3E}">
        <p14:creationId xmlns:p14="http://schemas.microsoft.com/office/powerpoint/2010/main" val="3166000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While stereotyping still exists, it appears to be a less severe problem in K-3 literature with Mexican American characters or themes than in Puerto Rican literature, and it is less of a problem for male characters than female (Cobb, 1995; </a:t>
            </a:r>
            <a:r>
              <a:rPr lang="en-US" dirty="0" err="1"/>
              <a:t>Freundlich</a:t>
            </a:r>
            <a:r>
              <a:rPr lang="en-US" dirty="0"/>
              <a:t>, 1980; Nieto, 1982a, 1982b; Ramirez &amp; Dowd, 1997; Rocha &amp; Dowd, 1993). </a:t>
            </a:r>
            <a:r>
              <a:rPr lang="en-US" dirty="0" smtClean="0"/>
              <a:t>The </a:t>
            </a:r>
            <a:r>
              <a:rPr lang="en-US" dirty="0"/>
              <a:t>roles portrayed appear to be more positive and, to a limited extent, more reflective of Hispanics' roles in society. </a:t>
            </a:r>
            <a:endParaRPr lang="en-US" dirty="0" smtClean="0"/>
          </a:p>
          <a:p>
            <a:r>
              <a:rPr lang="en-US" dirty="0" smtClean="0"/>
              <a:t>Progress </a:t>
            </a:r>
            <a:r>
              <a:rPr lang="en-US" dirty="0"/>
              <a:t>is still needed in the portrayal of Hispanics with exceptionalities, in more varied socioeconomic levels, in upper class neighborhoods, and in leadership roles in homes and professions. Due to the many differences across studies, which made exact comparisons impossible, findings must be viewed with caution.</a:t>
            </a:r>
          </a:p>
        </p:txBody>
      </p:sp>
      <p:sp>
        <p:nvSpPr>
          <p:cNvPr id="3" name="Title 2"/>
          <p:cNvSpPr>
            <a:spLocks noGrp="1"/>
          </p:cNvSpPr>
          <p:nvPr>
            <p:ph type="title"/>
          </p:nvPr>
        </p:nvSpPr>
        <p:spPr/>
        <p:txBody>
          <a:bodyPr/>
          <a:lstStyle/>
          <a:p>
            <a:r>
              <a:rPr lang="en-US" dirty="0" smtClean="0"/>
              <a:t>Looking ahead</a:t>
            </a:r>
            <a:endParaRPr lang="en-US" dirty="0"/>
          </a:p>
        </p:txBody>
      </p:sp>
    </p:spTree>
    <p:extLst>
      <p:ext uri="{BB962C8B-B14F-4D97-AF65-F5344CB8AC3E}">
        <p14:creationId xmlns:p14="http://schemas.microsoft.com/office/powerpoint/2010/main" val="2172021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Websites associated with awards established in the 1990s for quality Hispanic-related literature post the names of award-winning fiction or nonfiction selections with Hispanic characters or themes that might be welcome additions to classroom or school library collections. </a:t>
            </a:r>
            <a:endParaRPr lang="en-US" dirty="0" smtClean="0"/>
          </a:p>
          <a:p>
            <a:r>
              <a:rPr lang="en-US" dirty="0" smtClean="0"/>
              <a:t>Awards </a:t>
            </a:r>
            <a:r>
              <a:rPr lang="en-US" dirty="0"/>
              <a:t>include </a:t>
            </a:r>
            <a:endParaRPr lang="en-US" dirty="0" smtClean="0"/>
          </a:p>
          <a:p>
            <a:pPr lvl="1"/>
            <a:r>
              <a:rPr lang="en-US" dirty="0" smtClean="0"/>
              <a:t>the </a:t>
            </a:r>
            <a:r>
              <a:rPr lang="en-US" dirty="0" err="1"/>
              <a:t>Tomás</a:t>
            </a:r>
            <a:r>
              <a:rPr lang="en-US" dirty="0"/>
              <a:t> Rivera Mexican-American Children's Book Award (</a:t>
            </a:r>
            <a:r>
              <a:rPr lang="en-US" dirty="0" err="1"/>
              <a:t>www.education.txstate.edu</a:t>
            </a:r>
            <a:r>
              <a:rPr lang="en-US" dirty="0"/>
              <a:t>/subpages/ </a:t>
            </a:r>
            <a:r>
              <a:rPr lang="en-US" dirty="0" err="1"/>
              <a:t>tomasrivera</a:t>
            </a:r>
            <a:r>
              <a:rPr lang="en-US" dirty="0" smtClean="0"/>
              <a:t>) </a:t>
            </a:r>
          </a:p>
          <a:p>
            <a:pPr lvl="1"/>
            <a:r>
              <a:rPr lang="en-US" dirty="0" smtClean="0"/>
              <a:t>the </a:t>
            </a:r>
            <a:r>
              <a:rPr lang="en-US" dirty="0" err="1"/>
              <a:t>Américas</a:t>
            </a:r>
            <a:r>
              <a:rPr lang="en-US" dirty="0"/>
              <a:t> Book Award for Children's and Young Adult Literature (www. </a:t>
            </a:r>
            <a:r>
              <a:rPr lang="en-US" dirty="0" err="1"/>
              <a:t>uwm.edu</a:t>
            </a:r>
            <a:r>
              <a:rPr lang="en-US" dirty="0"/>
              <a:t>/</a:t>
            </a:r>
            <a:r>
              <a:rPr lang="en-US" dirty="0" err="1"/>
              <a:t>Dept</a:t>
            </a:r>
            <a:r>
              <a:rPr lang="en-US" dirty="0"/>
              <a:t>/CLACS/outreach/</a:t>
            </a:r>
            <a:r>
              <a:rPr lang="en-US" dirty="0" err="1"/>
              <a:t>americas.html</a:t>
            </a:r>
            <a:r>
              <a:rPr lang="en-US" dirty="0" smtClean="0"/>
              <a:t>)</a:t>
            </a:r>
            <a:endParaRPr lang="en-US" dirty="0"/>
          </a:p>
          <a:p>
            <a:pPr lvl="1"/>
            <a:r>
              <a:rPr lang="en-US" dirty="0" smtClean="0"/>
              <a:t>the </a:t>
            </a:r>
            <a:r>
              <a:rPr lang="en-US" dirty="0" err="1"/>
              <a:t>Pura</a:t>
            </a:r>
            <a:r>
              <a:rPr lang="en-US" dirty="0"/>
              <a:t> </a:t>
            </a:r>
            <a:r>
              <a:rPr lang="en-US" dirty="0" err="1"/>
              <a:t>Belpré</a:t>
            </a:r>
            <a:r>
              <a:rPr lang="en-US" dirty="0"/>
              <a:t> Award (</a:t>
            </a:r>
            <a:r>
              <a:rPr lang="en-US" dirty="0" err="1"/>
              <a:t>www.ala.org</a:t>
            </a:r>
            <a:r>
              <a:rPr lang="en-US" dirty="0"/>
              <a:t>/</a:t>
            </a:r>
            <a:r>
              <a:rPr lang="en-US" dirty="0" err="1"/>
              <a:t>ala</a:t>
            </a:r>
            <a:r>
              <a:rPr lang="en-US" dirty="0"/>
              <a:t>/</a:t>
            </a:r>
            <a:r>
              <a:rPr lang="en-US" dirty="0" err="1"/>
              <a:t>alsc</a:t>
            </a:r>
            <a:r>
              <a:rPr lang="en-US" dirty="0"/>
              <a:t>/ </a:t>
            </a:r>
            <a:r>
              <a:rPr lang="en-US" dirty="0" err="1"/>
              <a:t>awardsscholarships</a:t>
            </a:r>
            <a:r>
              <a:rPr lang="en-US" dirty="0"/>
              <a:t>/</a:t>
            </a:r>
            <a:r>
              <a:rPr lang="en-US" dirty="0" err="1"/>
              <a:t>literaryawds</a:t>
            </a:r>
            <a:r>
              <a:rPr lang="en-US" dirty="0"/>
              <a:t>/</a:t>
            </a:r>
            <a:r>
              <a:rPr lang="en-US" dirty="0" err="1"/>
              <a:t>belpremedal</a:t>
            </a:r>
            <a:r>
              <a:rPr lang="en-US" dirty="0"/>
              <a:t>/</a:t>
            </a:r>
            <a:r>
              <a:rPr lang="en-US" dirty="0" err="1"/>
              <a:t>bel</a:t>
            </a:r>
            <a:r>
              <a:rPr lang="en-US" dirty="0"/>
              <a:t> </a:t>
            </a:r>
            <a:r>
              <a:rPr lang="en-US" dirty="0" err="1"/>
              <a:t>prmedal.htm</a:t>
            </a:r>
            <a:r>
              <a:rPr lang="en-US" dirty="0"/>
              <a:t>).</a:t>
            </a:r>
          </a:p>
        </p:txBody>
      </p:sp>
      <p:sp>
        <p:nvSpPr>
          <p:cNvPr id="3" name="Title 2"/>
          <p:cNvSpPr>
            <a:spLocks noGrp="1"/>
          </p:cNvSpPr>
          <p:nvPr>
            <p:ph type="title"/>
          </p:nvPr>
        </p:nvSpPr>
        <p:spPr/>
        <p:txBody>
          <a:bodyPr/>
          <a:lstStyle/>
          <a:p>
            <a:r>
              <a:rPr lang="en-US" dirty="0" smtClean="0"/>
              <a:t>Awards</a:t>
            </a:r>
            <a:endParaRPr lang="en-US" dirty="0"/>
          </a:p>
        </p:txBody>
      </p:sp>
    </p:spTree>
    <p:extLst>
      <p:ext uri="{BB962C8B-B14F-4D97-AF65-F5344CB8AC3E}">
        <p14:creationId xmlns:p14="http://schemas.microsoft.com/office/powerpoint/2010/main" val="1578181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For help with judging the quality of books presently found in classroom and school library collections, the following webpages might be useful: </a:t>
            </a:r>
            <a:endParaRPr lang="en-US" dirty="0" smtClean="0"/>
          </a:p>
          <a:p>
            <a:pPr lvl="1"/>
            <a:r>
              <a:rPr lang="en-US" dirty="0" smtClean="0"/>
              <a:t>10 </a:t>
            </a:r>
            <a:r>
              <a:rPr lang="en-US" dirty="0"/>
              <a:t>Quick Ways to Analyze Children's Books for Racism and Sexism (</a:t>
            </a:r>
            <a:r>
              <a:rPr lang="en-US" dirty="0" err="1"/>
              <a:t>www.birchlane.davis</a:t>
            </a:r>
            <a:r>
              <a:rPr lang="en-US" dirty="0"/>
              <a:t>. </a:t>
            </a:r>
            <a:r>
              <a:rPr lang="en-US" dirty="0" err="1"/>
              <a:t>ca.us</a:t>
            </a:r>
            <a:r>
              <a:rPr lang="en-US" dirty="0"/>
              <a:t>/library/10quick.htm</a:t>
            </a:r>
            <a:r>
              <a:rPr lang="en-US" dirty="0" smtClean="0"/>
              <a:t>)</a:t>
            </a:r>
            <a:endParaRPr lang="en-US" dirty="0"/>
          </a:p>
          <a:p>
            <a:pPr lvl="1"/>
            <a:r>
              <a:rPr lang="en-US" dirty="0" smtClean="0"/>
              <a:t>Selecting </a:t>
            </a:r>
            <a:r>
              <a:rPr lang="en-US" dirty="0"/>
              <a:t>Hispanic Books for School Libraries (http://</a:t>
            </a:r>
            <a:r>
              <a:rPr lang="en-US" dirty="0" err="1"/>
              <a:t>falcon.jmu</a:t>
            </a:r>
            <a:r>
              <a:rPr lang="en-US" dirty="0"/>
              <a:t>. </a:t>
            </a:r>
            <a:r>
              <a:rPr lang="en-US" dirty="0" err="1"/>
              <a:t>edu</a:t>
            </a:r>
            <a:r>
              <a:rPr lang="en-US" dirty="0"/>
              <a:t>/~</a:t>
            </a:r>
            <a:r>
              <a:rPr lang="en-US" dirty="0" err="1"/>
              <a:t>ramseyil</a:t>
            </a:r>
            <a:r>
              <a:rPr lang="en-US" dirty="0"/>
              <a:t>/</a:t>
            </a:r>
            <a:r>
              <a:rPr lang="en-US" dirty="0" err="1"/>
              <a:t>mulhispsel.htm</a:t>
            </a:r>
            <a:r>
              <a:rPr lang="en-US" dirty="0" smtClean="0"/>
              <a:t>)</a:t>
            </a:r>
            <a:endParaRPr lang="en-US" dirty="0"/>
          </a:p>
          <a:p>
            <a:pPr lvl="1"/>
            <a:r>
              <a:rPr lang="en-US" dirty="0" smtClean="0"/>
              <a:t>How </a:t>
            </a:r>
            <a:r>
              <a:rPr lang="en-US" dirty="0"/>
              <a:t>to Choose the Best Multicultural Books (http:// </a:t>
            </a:r>
            <a:r>
              <a:rPr lang="en-US" dirty="0" err="1"/>
              <a:t>teacher.scholastic.com</a:t>
            </a:r>
            <a:r>
              <a:rPr lang="en-US" dirty="0"/>
              <a:t>/products/instructor/multi </a:t>
            </a:r>
            <a:r>
              <a:rPr lang="en-US" dirty="0" err="1"/>
              <a:t>cultural.htm</a:t>
            </a:r>
            <a:r>
              <a:rPr lang="en-US" dirty="0"/>
              <a:t>) with the link "Latinos."</a:t>
            </a:r>
          </a:p>
        </p:txBody>
      </p:sp>
      <p:sp>
        <p:nvSpPr>
          <p:cNvPr id="3" name="Title 2"/>
          <p:cNvSpPr>
            <a:spLocks noGrp="1"/>
          </p:cNvSpPr>
          <p:nvPr>
            <p:ph type="title"/>
          </p:nvPr>
        </p:nvSpPr>
        <p:spPr/>
        <p:txBody>
          <a:bodyPr/>
          <a:lstStyle/>
          <a:p>
            <a:r>
              <a:rPr lang="en-US" dirty="0" smtClean="0"/>
              <a:t>resources</a:t>
            </a:r>
            <a:endParaRPr lang="en-US" dirty="0"/>
          </a:p>
        </p:txBody>
      </p:sp>
    </p:spTree>
    <p:extLst>
      <p:ext uri="{BB962C8B-B14F-4D97-AF65-F5344CB8AC3E}">
        <p14:creationId xmlns:p14="http://schemas.microsoft.com/office/powerpoint/2010/main" val="969110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normAutofit fontScale="92500" lnSpcReduction="20000"/>
          </a:bodyPr>
          <a:lstStyle/>
          <a:p>
            <a:r>
              <a:rPr lang="en-US" dirty="0" err="1"/>
              <a:t>Sanjuana</a:t>
            </a:r>
            <a:r>
              <a:rPr lang="en-US" dirty="0"/>
              <a:t> </a:t>
            </a:r>
            <a:r>
              <a:rPr lang="en-US" dirty="0" err="1"/>
              <a:t>C</a:t>
            </a:r>
            <a:r>
              <a:rPr lang="en-US" dirty="0" err="1" smtClean="0"/>
              <a:t>Rodriguez</a:t>
            </a:r>
            <a:r>
              <a:rPr lang="en-US" dirty="0" smtClean="0"/>
              <a:t>,; Eliza Gabrielle Braden </a:t>
            </a:r>
            <a:r>
              <a:rPr lang="en-US" dirty="0"/>
              <a:t>(</a:t>
            </a:r>
            <a:r>
              <a:rPr lang="en-US" dirty="0" smtClean="0"/>
              <a:t>2018)</a:t>
            </a:r>
            <a:endParaRPr lang="en-US" dirty="0"/>
          </a:p>
        </p:txBody>
      </p:sp>
      <p:sp>
        <p:nvSpPr>
          <p:cNvPr id="4" name="Title 3"/>
          <p:cNvSpPr>
            <a:spLocks noGrp="1"/>
          </p:cNvSpPr>
          <p:nvPr>
            <p:ph type="title"/>
          </p:nvPr>
        </p:nvSpPr>
        <p:spPr>
          <a:xfrm>
            <a:off x="381000" y="2381303"/>
            <a:ext cx="6324600" cy="1645920"/>
          </a:xfrm>
        </p:spPr>
        <p:txBody>
          <a:bodyPr/>
          <a:lstStyle/>
          <a:p>
            <a:r>
              <a:rPr lang="en-US" b="1" dirty="0"/>
              <a:t>Representation of </a:t>
            </a:r>
            <a:r>
              <a:rPr lang="en-US" b="1" dirty="0" err="1"/>
              <a:t>Latinx</a:t>
            </a:r>
            <a:r>
              <a:rPr lang="en-US" b="1" dirty="0"/>
              <a:t> Immigrants and Immigration in Children's Literature: A Critical Content Analysis</a:t>
            </a:r>
          </a:p>
        </p:txBody>
      </p:sp>
    </p:spTree>
    <p:extLst>
      <p:ext uri="{BB962C8B-B14F-4D97-AF65-F5344CB8AC3E}">
        <p14:creationId xmlns:p14="http://schemas.microsoft.com/office/powerpoint/2010/main" val="1014470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20000"/>
          </a:bodyPr>
          <a:lstStyle/>
          <a:p>
            <a:r>
              <a:rPr lang="en-US" dirty="0"/>
              <a:t>Using Latina/o critical race theory (</a:t>
            </a:r>
            <a:r>
              <a:rPr lang="en-US" dirty="0" err="1"/>
              <a:t>LatCrit</a:t>
            </a:r>
            <a:r>
              <a:rPr lang="en-US" dirty="0"/>
              <a:t>), the authors examine 13 children's picturebooks published from 2010 to 2016 that depict </a:t>
            </a:r>
            <a:r>
              <a:rPr lang="en-US" dirty="0" err="1"/>
              <a:t>Latinx</a:t>
            </a:r>
            <a:r>
              <a:rPr lang="en-US" dirty="0"/>
              <a:t> immigration experiences to the United States</a:t>
            </a:r>
            <a:r>
              <a:rPr lang="en-US" dirty="0" smtClean="0"/>
              <a:t>.</a:t>
            </a:r>
          </a:p>
          <a:p>
            <a:r>
              <a:rPr lang="en-US" dirty="0" err="1"/>
              <a:t>LatCrit</a:t>
            </a:r>
            <a:r>
              <a:rPr lang="en-US" dirty="0"/>
              <a:t> (Delgado Bernal, 2002; Pérez Huber, 2010; Solórzano &amp; </a:t>
            </a:r>
            <a:r>
              <a:rPr lang="en-US" dirty="0" err="1"/>
              <a:t>Yosso</a:t>
            </a:r>
            <a:r>
              <a:rPr lang="en-US" dirty="0"/>
              <a:t>, 2001</a:t>
            </a:r>
            <a:r>
              <a:rPr lang="en-US" dirty="0" smtClean="0"/>
              <a:t>)</a:t>
            </a:r>
            <a:r>
              <a:rPr lang="en-US" dirty="0"/>
              <a:t> </a:t>
            </a:r>
            <a:r>
              <a:rPr lang="en-US" dirty="0" smtClean="0"/>
              <a:t>can </a:t>
            </a:r>
            <a:r>
              <a:rPr lang="en-US" dirty="0"/>
              <a:t>be used to "reveal the ways Latinas/</a:t>
            </a:r>
            <a:r>
              <a:rPr lang="en-US" dirty="0" err="1"/>
              <a:t>os</a:t>
            </a:r>
            <a:r>
              <a:rPr lang="en-US" dirty="0"/>
              <a:t> experience race, class, gender, and sexuality, while also acknowledging the Latina/o experience with issues of immigration status, language, ethnicity and culture" (Pérez Huber, 2010, p. 79). Believing that history informs current realities of people of color, </a:t>
            </a:r>
            <a:r>
              <a:rPr lang="en-US" dirty="0" err="1"/>
              <a:t>LatCrit</a:t>
            </a:r>
            <a:r>
              <a:rPr lang="en-US" dirty="0"/>
              <a:t> theorists have also used racist nativism as a conceptual framework to help understand how historical, </a:t>
            </a:r>
            <a:r>
              <a:rPr lang="en-US" dirty="0" err="1"/>
              <a:t>racialized</a:t>
            </a:r>
            <a:r>
              <a:rPr lang="en-US" dirty="0"/>
              <a:t> experiences shape contemporary experiences of </a:t>
            </a:r>
            <a:r>
              <a:rPr lang="en-US" dirty="0" err="1"/>
              <a:t>Latinx</a:t>
            </a:r>
            <a:r>
              <a:rPr lang="en-US" dirty="0"/>
              <a:t> undocumented immigrants (Pérez Huber, Benavides Lopez, </a:t>
            </a:r>
            <a:r>
              <a:rPr lang="en-US" dirty="0" err="1"/>
              <a:t>Malagón</a:t>
            </a:r>
            <a:r>
              <a:rPr lang="en-US" dirty="0"/>
              <a:t>, Velez, &amp; Solórzano, 2008). </a:t>
            </a:r>
            <a:endParaRPr lang="en-US" dirty="0" smtClean="0"/>
          </a:p>
          <a:p>
            <a:r>
              <a:rPr lang="en-US" dirty="0" smtClean="0"/>
              <a:t>Specifically</a:t>
            </a:r>
            <a:r>
              <a:rPr lang="en-US" dirty="0"/>
              <a:t>, racist nativism "explains how perceived racial differences construct false perceptions of People of Color as 'nonnative' and as not belonging to the monolithic 'American' identity" (Pérez Huber, 2011, p. 382). </a:t>
            </a:r>
          </a:p>
        </p:txBody>
      </p:sp>
      <p:sp>
        <p:nvSpPr>
          <p:cNvPr id="5" name="Title 4"/>
          <p:cNvSpPr>
            <a:spLocks noGrp="1"/>
          </p:cNvSpPr>
          <p:nvPr>
            <p:ph type="title"/>
          </p:nvPr>
        </p:nvSpPr>
        <p:spPr/>
        <p:txBody>
          <a:bodyPr/>
          <a:lstStyle/>
          <a:p>
            <a:r>
              <a:rPr lang="en-US" dirty="0" smtClean="0"/>
              <a:t>Critical Framework</a:t>
            </a:r>
            <a:endParaRPr lang="en-US" dirty="0"/>
          </a:p>
        </p:txBody>
      </p:sp>
    </p:spTree>
    <p:extLst>
      <p:ext uri="{BB962C8B-B14F-4D97-AF65-F5344CB8AC3E}">
        <p14:creationId xmlns:p14="http://schemas.microsoft.com/office/powerpoint/2010/main" val="3244188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Migration Policy Institute (MPI) estimated that in the period from 2009 to 2013, there were approximately 5.1 million children under the age of 18 with at least one undocumented immigrant parent (Capps, Fix, &amp; </a:t>
            </a:r>
            <a:r>
              <a:rPr lang="en-US" dirty="0" err="1"/>
              <a:t>Zong</a:t>
            </a:r>
            <a:r>
              <a:rPr lang="en-US" dirty="0"/>
              <a:t>, 2016). </a:t>
            </a:r>
          </a:p>
          <a:p>
            <a:r>
              <a:rPr lang="en-US" dirty="0"/>
              <a:t>The New </a:t>
            </a:r>
            <a:r>
              <a:rPr lang="en-US" dirty="0" err="1"/>
              <a:t>Latinx</a:t>
            </a:r>
            <a:r>
              <a:rPr lang="en-US" dirty="0"/>
              <a:t> Diaspora, a concept that originated in the 1990s, refers to the movement of </a:t>
            </a:r>
            <a:r>
              <a:rPr lang="en-US" dirty="0" err="1"/>
              <a:t>Latinx</a:t>
            </a:r>
            <a:r>
              <a:rPr lang="en-US" dirty="0"/>
              <a:t> peoples to regions of the United States where they previously had not been represented in large numbers (</a:t>
            </a:r>
            <a:r>
              <a:rPr lang="en-US" dirty="0" err="1"/>
              <a:t>Clonan</a:t>
            </a:r>
            <a:r>
              <a:rPr lang="en-US" dirty="0"/>
              <a:t>-Roy, </a:t>
            </a:r>
            <a:r>
              <a:rPr lang="en-US" dirty="0" err="1"/>
              <a:t>Wortham</a:t>
            </a:r>
            <a:r>
              <a:rPr lang="en-US" dirty="0"/>
              <a:t>, &amp; Nichols, 2016), such as Georgia and South Carolina. In this New </a:t>
            </a:r>
            <a:r>
              <a:rPr lang="en-US" dirty="0" err="1"/>
              <a:t>Latinx</a:t>
            </a:r>
            <a:r>
              <a:rPr lang="en-US" dirty="0"/>
              <a:t> Diaspora, many people have come to hear the urgent cries of children and families in immigrant communities who have been </a:t>
            </a:r>
            <a:r>
              <a:rPr lang="en-US" dirty="0" err="1"/>
              <a:t>villainized</a:t>
            </a:r>
            <a:r>
              <a:rPr lang="en-US" dirty="0"/>
              <a:t> by politicians, media, and the public (</a:t>
            </a:r>
            <a:r>
              <a:rPr lang="en-US" dirty="0" err="1"/>
              <a:t>Wortham</a:t>
            </a:r>
            <a:r>
              <a:rPr lang="en-US" dirty="0"/>
              <a:t>, Murillo, &amp; </a:t>
            </a:r>
            <a:r>
              <a:rPr lang="en-US" dirty="0" err="1"/>
              <a:t>Hamann</a:t>
            </a:r>
            <a:r>
              <a:rPr lang="en-US" dirty="0"/>
              <a:t>, 2002).</a:t>
            </a:r>
          </a:p>
          <a:p>
            <a:endParaRPr lang="en-US" dirty="0"/>
          </a:p>
        </p:txBody>
      </p:sp>
      <p:sp>
        <p:nvSpPr>
          <p:cNvPr id="3" name="Title 2"/>
          <p:cNvSpPr>
            <a:spLocks noGrp="1"/>
          </p:cNvSpPr>
          <p:nvPr>
            <p:ph type="title"/>
          </p:nvPr>
        </p:nvSpPr>
        <p:spPr/>
        <p:txBody>
          <a:bodyPr/>
          <a:lstStyle/>
          <a:p>
            <a:r>
              <a:rPr lang="en-US" dirty="0" smtClean="0"/>
              <a:t>Context</a:t>
            </a:r>
            <a:endParaRPr lang="en-US" dirty="0"/>
          </a:p>
        </p:txBody>
      </p:sp>
    </p:spTree>
    <p:extLst>
      <p:ext uri="{BB962C8B-B14F-4D97-AF65-F5344CB8AC3E}">
        <p14:creationId xmlns:p14="http://schemas.microsoft.com/office/powerpoint/2010/main" val="261294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 her study of Puerto Rican children's literature, Acevedo (2017) found that the literature failed to problematize the economic issues the island and its people face. Instead, such children's literature has often portrayed Puerto Rico as a magical place. </a:t>
            </a:r>
            <a:endParaRPr lang="en-US" dirty="0" smtClean="0"/>
          </a:p>
          <a:p>
            <a:r>
              <a:rPr lang="en-US" dirty="0" smtClean="0"/>
              <a:t>Chappell </a:t>
            </a:r>
            <a:r>
              <a:rPr lang="en-US" dirty="0"/>
              <a:t>and </a:t>
            </a:r>
            <a:r>
              <a:rPr lang="en-US" dirty="0" err="1"/>
              <a:t>Faltis</a:t>
            </a:r>
            <a:r>
              <a:rPr lang="en-US" dirty="0"/>
              <a:t> (2007) studied language and cultural practices in </a:t>
            </a:r>
            <a:r>
              <a:rPr lang="en-US" dirty="0" err="1"/>
              <a:t>Latinx</a:t>
            </a:r>
            <a:r>
              <a:rPr lang="en-US" dirty="0"/>
              <a:t> literature and found that </a:t>
            </a:r>
            <a:r>
              <a:rPr lang="en-US" dirty="0" err="1"/>
              <a:t>Latinx</a:t>
            </a:r>
            <a:r>
              <a:rPr lang="en-US" dirty="0"/>
              <a:t> children's literature portrayed children as "largely unaware of their parents' home cultures and disconnected from extended family members" (p. 259). </a:t>
            </a:r>
          </a:p>
        </p:txBody>
      </p:sp>
      <p:sp>
        <p:nvSpPr>
          <p:cNvPr id="3" name="Title 2"/>
          <p:cNvSpPr>
            <a:spLocks noGrp="1"/>
          </p:cNvSpPr>
          <p:nvPr>
            <p:ph type="title"/>
          </p:nvPr>
        </p:nvSpPr>
        <p:spPr/>
        <p:txBody>
          <a:bodyPr/>
          <a:lstStyle/>
          <a:p>
            <a:r>
              <a:rPr lang="en-US" dirty="0" smtClean="0"/>
              <a:t>Other studies</a:t>
            </a:r>
            <a:endParaRPr lang="en-US" dirty="0"/>
          </a:p>
        </p:txBody>
      </p:sp>
    </p:spTree>
    <p:extLst>
      <p:ext uri="{BB962C8B-B14F-4D97-AF65-F5344CB8AC3E}">
        <p14:creationId xmlns:p14="http://schemas.microsoft.com/office/powerpoint/2010/main" val="1096177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US" dirty="0"/>
              <a:t>In particular, we developed the following questions that guided our initial coding:</a:t>
            </a:r>
          </a:p>
          <a:p>
            <a:pPr marL="777240" lvl="1" indent="-457200">
              <a:buFont typeface="+mj-lt"/>
              <a:buAutoNum type="arabicPeriod"/>
            </a:pPr>
            <a:r>
              <a:rPr lang="en-US" dirty="0" smtClean="0"/>
              <a:t>How </a:t>
            </a:r>
            <a:r>
              <a:rPr lang="en-US" dirty="0"/>
              <a:t>are </a:t>
            </a:r>
            <a:r>
              <a:rPr lang="en-US" dirty="0" err="1"/>
              <a:t>Latinx</a:t>
            </a:r>
            <a:r>
              <a:rPr lang="en-US" dirty="0"/>
              <a:t> immigrants portrayed in picturebooks that include immigration content?</a:t>
            </a:r>
          </a:p>
          <a:p>
            <a:pPr marL="777240" lvl="1" indent="-457200">
              <a:buFont typeface="+mj-lt"/>
              <a:buAutoNum type="arabicPeriod"/>
            </a:pPr>
            <a:r>
              <a:rPr lang="en-US" dirty="0" smtClean="0"/>
              <a:t>How </a:t>
            </a:r>
            <a:r>
              <a:rPr lang="en-US" dirty="0"/>
              <a:t>is the immigrant experience of </a:t>
            </a:r>
            <a:r>
              <a:rPr lang="en-US" dirty="0" err="1"/>
              <a:t>Latinx</a:t>
            </a:r>
            <a:r>
              <a:rPr lang="en-US" dirty="0"/>
              <a:t> characters portrayed through the images and text? (Do the experiences challenge the dominant ideologies about immigration?)</a:t>
            </a:r>
          </a:p>
          <a:p>
            <a:pPr marL="777240" lvl="1" indent="-457200">
              <a:buFont typeface="+mj-lt"/>
              <a:buAutoNum type="arabicPeriod"/>
            </a:pPr>
            <a:r>
              <a:rPr lang="en-US" dirty="0" smtClean="0"/>
              <a:t>Are </a:t>
            </a:r>
            <a:r>
              <a:rPr lang="en-US" dirty="0"/>
              <a:t>there any intersections between gender and immigration?</a:t>
            </a:r>
          </a:p>
          <a:p>
            <a:pPr marL="777240" lvl="1" indent="-457200">
              <a:buFont typeface="+mj-lt"/>
              <a:buAutoNum type="arabicPeriod"/>
            </a:pPr>
            <a:r>
              <a:rPr lang="en-US" dirty="0" smtClean="0"/>
              <a:t>How </a:t>
            </a:r>
            <a:r>
              <a:rPr lang="en-US" dirty="0"/>
              <a:t>are children's voices and experiences represented?</a:t>
            </a:r>
          </a:p>
          <a:p>
            <a:pPr marL="777240" lvl="1" indent="-457200">
              <a:buFont typeface="+mj-lt"/>
              <a:buAutoNum type="arabicPeriod"/>
            </a:pPr>
            <a:r>
              <a:rPr lang="en-US" dirty="0" smtClean="0"/>
              <a:t>What </a:t>
            </a:r>
            <a:r>
              <a:rPr lang="en-US" dirty="0"/>
              <a:t>emotional toll is described as related to the children, and how is it represented?</a:t>
            </a:r>
          </a:p>
          <a:p>
            <a:pPr marL="777240" lvl="1" indent="-457200">
              <a:buFont typeface="+mj-lt"/>
              <a:buAutoNum type="arabicPeriod"/>
            </a:pPr>
            <a:r>
              <a:rPr lang="en-US" dirty="0" smtClean="0"/>
              <a:t>What </a:t>
            </a:r>
            <a:r>
              <a:rPr lang="en-US" dirty="0"/>
              <a:t>family structures are portrayed in the books?</a:t>
            </a:r>
          </a:p>
          <a:p>
            <a:pPr marL="777240" lvl="1" indent="-457200">
              <a:buFont typeface="+mj-lt"/>
              <a:buAutoNum type="arabicPeriod"/>
            </a:pPr>
            <a:r>
              <a:rPr lang="en-US" dirty="0" smtClean="0"/>
              <a:t>What </a:t>
            </a:r>
            <a:r>
              <a:rPr lang="en-US" dirty="0"/>
              <a:t>assumptions are made about the immigrants and their reasons for immigrating?</a:t>
            </a:r>
          </a:p>
          <a:p>
            <a:endParaRPr lang="en-US" dirty="0"/>
          </a:p>
        </p:txBody>
      </p:sp>
      <p:sp>
        <p:nvSpPr>
          <p:cNvPr id="3" name="Title 2"/>
          <p:cNvSpPr>
            <a:spLocks noGrp="1"/>
          </p:cNvSpPr>
          <p:nvPr>
            <p:ph type="title"/>
          </p:nvPr>
        </p:nvSpPr>
        <p:spPr/>
        <p:txBody>
          <a:bodyPr/>
          <a:lstStyle/>
          <a:p>
            <a:r>
              <a:rPr lang="en-US" dirty="0" smtClean="0"/>
              <a:t>Critical questions</a:t>
            </a:r>
            <a:endParaRPr lang="en-US" dirty="0"/>
          </a:p>
        </p:txBody>
      </p:sp>
    </p:spTree>
    <p:extLst>
      <p:ext uri="{BB962C8B-B14F-4D97-AF65-F5344CB8AC3E}">
        <p14:creationId xmlns:p14="http://schemas.microsoft.com/office/powerpoint/2010/main" val="1462715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US" dirty="0"/>
              <a:t>Guided by the tenets of </a:t>
            </a:r>
            <a:r>
              <a:rPr lang="en-US" dirty="0" err="1"/>
              <a:t>LatCrit</a:t>
            </a:r>
            <a:r>
              <a:rPr lang="en-US" dirty="0"/>
              <a:t>, we identified two main themes that stood out in our analysis of our text set: </a:t>
            </a:r>
            <a:endParaRPr lang="en-US" dirty="0" smtClean="0"/>
          </a:p>
          <a:p>
            <a:pPr marL="662940" lvl="1" indent="-342900">
              <a:buFont typeface="+mj-lt"/>
              <a:buAutoNum type="arabicPeriod"/>
            </a:pPr>
            <a:r>
              <a:rPr lang="en-US" sz="2400" dirty="0" smtClean="0"/>
              <a:t>children's </a:t>
            </a:r>
            <a:r>
              <a:rPr lang="en-US" sz="2400" dirty="0"/>
              <a:t>levels of awareness of the immigration journey and </a:t>
            </a:r>
            <a:endParaRPr lang="en-US" sz="2400" dirty="0" smtClean="0"/>
          </a:p>
          <a:p>
            <a:pPr marL="937260" lvl="2" indent="-342900">
              <a:buFont typeface="+mj-lt"/>
              <a:buAutoNum type="alphaLcParenR"/>
            </a:pPr>
            <a:r>
              <a:rPr lang="en-US" sz="2000" dirty="0"/>
              <a:t>children as unaware</a:t>
            </a:r>
          </a:p>
          <a:p>
            <a:pPr marL="937260" lvl="2" indent="-342900">
              <a:buFont typeface="+mj-lt"/>
              <a:buAutoNum type="alphaLcParenR"/>
            </a:pPr>
            <a:r>
              <a:rPr lang="en-US" sz="2000" dirty="0"/>
              <a:t>children exhibiting independent agency</a:t>
            </a:r>
          </a:p>
          <a:p>
            <a:pPr marL="937260" lvl="2" indent="-342900">
              <a:buFont typeface="+mj-lt"/>
              <a:buAutoNum type="alphaLcParenR"/>
            </a:pPr>
            <a:r>
              <a:rPr lang="en-US" sz="2000" dirty="0"/>
              <a:t>children as aware and engaged</a:t>
            </a:r>
          </a:p>
          <a:p>
            <a:pPr marL="662940" lvl="1" indent="-342900">
              <a:buFont typeface="+mj-lt"/>
              <a:buAutoNum type="arabicPeriod"/>
            </a:pPr>
            <a:r>
              <a:rPr lang="en-US" sz="2400" dirty="0" smtClean="0"/>
              <a:t>children's </a:t>
            </a:r>
            <a:r>
              <a:rPr lang="en-US" sz="2400" dirty="0"/>
              <a:t>difficulties with adjustment to life in the United States. </a:t>
            </a:r>
          </a:p>
          <a:p>
            <a:pPr marL="937260" lvl="2" indent="-342900">
              <a:buFont typeface="+mj-lt"/>
              <a:buAutoNum type="alphaLcParenR"/>
            </a:pPr>
            <a:r>
              <a:rPr lang="en-US" sz="2000" dirty="0" smtClean="0"/>
              <a:t>adjusting </a:t>
            </a:r>
            <a:r>
              <a:rPr lang="en-US" sz="2000" dirty="0"/>
              <a:t>to everyday life in the United </a:t>
            </a:r>
            <a:r>
              <a:rPr lang="en-US" sz="2000" dirty="0" smtClean="0"/>
              <a:t>States</a:t>
            </a:r>
          </a:p>
          <a:p>
            <a:pPr marL="937260" lvl="2" indent="-342900">
              <a:buFont typeface="+mj-lt"/>
              <a:buAutoNum type="alphaLcParenR"/>
            </a:pPr>
            <a:r>
              <a:rPr lang="en-US" sz="2000" dirty="0" smtClean="0"/>
              <a:t>missing </a:t>
            </a:r>
            <a:r>
              <a:rPr lang="en-US" sz="2000" dirty="0"/>
              <a:t>the home </a:t>
            </a:r>
            <a:r>
              <a:rPr lang="en-US" sz="2000" dirty="0" smtClean="0"/>
              <a:t>country</a:t>
            </a:r>
          </a:p>
          <a:p>
            <a:pPr marL="937260" lvl="2" indent="-342900">
              <a:buFont typeface="+mj-lt"/>
              <a:buAutoNum type="alphaLcParenR"/>
            </a:pPr>
            <a:r>
              <a:rPr lang="en-US" sz="2000" dirty="0" smtClean="0"/>
              <a:t>experiencing </a:t>
            </a:r>
            <a:r>
              <a:rPr lang="en-US" sz="2000" dirty="0"/>
              <a:t>difficulties learning a new </a:t>
            </a:r>
            <a:r>
              <a:rPr lang="en-US" sz="2000" dirty="0" smtClean="0"/>
              <a:t>language</a:t>
            </a:r>
            <a:endParaRPr lang="en-US" sz="2000" dirty="0"/>
          </a:p>
        </p:txBody>
      </p:sp>
      <p:sp>
        <p:nvSpPr>
          <p:cNvPr id="3" name="Title 2"/>
          <p:cNvSpPr>
            <a:spLocks noGrp="1"/>
          </p:cNvSpPr>
          <p:nvPr>
            <p:ph type="title"/>
          </p:nvPr>
        </p:nvSpPr>
        <p:spPr/>
        <p:txBody>
          <a:bodyPr/>
          <a:lstStyle/>
          <a:p>
            <a:r>
              <a:rPr lang="en-US" dirty="0" smtClean="0"/>
              <a:t>Findings</a:t>
            </a:r>
            <a:endParaRPr lang="en-US" dirty="0"/>
          </a:p>
        </p:txBody>
      </p:sp>
    </p:spTree>
    <p:extLst>
      <p:ext uri="{BB962C8B-B14F-4D97-AF65-F5344CB8AC3E}">
        <p14:creationId xmlns:p14="http://schemas.microsoft.com/office/powerpoint/2010/main" val="3468586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though representations of </a:t>
            </a:r>
            <a:r>
              <a:rPr lang="en-US" dirty="0" err="1"/>
              <a:t>Latinx</a:t>
            </a:r>
            <a:r>
              <a:rPr lang="en-US" dirty="0"/>
              <a:t> child characters' experiences are still limited, a handful of newer books addressed some of the hardships of moving to a new place in honest </a:t>
            </a:r>
            <a:r>
              <a:rPr lang="en-US" dirty="0" smtClean="0"/>
              <a:t>ways</a:t>
            </a:r>
          </a:p>
          <a:p>
            <a:r>
              <a:rPr lang="en-US" dirty="0"/>
              <a:t>s</a:t>
            </a:r>
            <a:r>
              <a:rPr lang="en-US" dirty="0" smtClean="0"/>
              <a:t>ome </a:t>
            </a:r>
            <a:r>
              <a:rPr lang="en-US" dirty="0"/>
              <a:t>books contained themes alluding to the racist nativism (Pérez Huber et al., 2008) that many children unfortunately experience living in the United </a:t>
            </a:r>
            <a:r>
              <a:rPr lang="en-US" dirty="0" smtClean="0"/>
              <a:t>States, </a:t>
            </a:r>
            <a:r>
              <a:rPr lang="en-US" dirty="0"/>
              <a:t>but there were also books that included characters that offered a counter-</a:t>
            </a:r>
            <a:r>
              <a:rPr lang="en-US" dirty="0" smtClean="0"/>
              <a:t>voice</a:t>
            </a:r>
          </a:p>
          <a:p>
            <a:r>
              <a:rPr lang="en-US" dirty="0"/>
              <a:t>though we found it problematic that the characters in some of the texts were portrayed as not being aware of the reasons for moving to a new country and/or not aware of the immigration journey, such books as part of a larger text set can offer a range of portrayals of the ways families handle the immigration journey</a:t>
            </a:r>
          </a:p>
        </p:txBody>
      </p:sp>
      <p:sp>
        <p:nvSpPr>
          <p:cNvPr id="3" name="Title 2"/>
          <p:cNvSpPr>
            <a:spLocks noGrp="1"/>
          </p:cNvSpPr>
          <p:nvPr>
            <p:ph type="title"/>
          </p:nvPr>
        </p:nvSpPr>
        <p:spPr/>
        <p:txBody>
          <a:bodyPr/>
          <a:lstStyle/>
          <a:p>
            <a:r>
              <a:rPr lang="en-US" dirty="0" smtClean="0"/>
              <a:t>Conclusions</a:t>
            </a:r>
            <a:endParaRPr lang="en-US" dirty="0"/>
          </a:p>
        </p:txBody>
      </p:sp>
    </p:spTree>
    <p:extLst>
      <p:ext uri="{BB962C8B-B14F-4D97-AF65-F5344CB8AC3E}">
        <p14:creationId xmlns:p14="http://schemas.microsoft.com/office/powerpoint/2010/main" val="2173785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Similar to Cummins's (2013) examination of border stories in young adult literature, we found that stories of immigration and characters' consequent struggles offer readers an opportunity to experience the state of mind of an immigrant child, "thereby engendering sympathy for the struggle" (p. 61). </a:t>
            </a:r>
            <a:endParaRPr lang="en-US" dirty="0" smtClean="0"/>
          </a:p>
          <a:p>
            <a:r>
              <a:rPr lang="en-US" dirty="0" smtClean="0"/>
              <a:t>In </a:t>
            </a:r>
            <a:r>
              <a:rPr lang="en-US" dirty="0"/>
              <a:t>that sense, these books can be used as windows and mirrors (Bishop, 1990, 1992) to the immigrant experiences of children</a:t>
            </a:r>
            <a:r>
              <a:rPr lang="en-US" dirty="0" smtClean="0"/>
              <a:t>.</a:t>
            </a:r>
          </a:p>
          <a:p>
            <a:r>
              <a:rPr lang="en-US" dirty="0" smtClean="0"/>
              <a:t>However</a:t>
            </a:r>
            <a:r>
              <a:rPr lang="en-US" dirty="0"/>
              <a:t>, we found that some aspects of immigration experiences were missing, such as issues related to childhood depression and to the separation of undocumented parents from children who are citizens. </a:t>
            </a:r>
          </a:p>
        </p:txBody>
      </p:sp>
      <p:sp>
        <p:nvSpPr>
          <p:cNvPr id="3" name="Title 2"/>
          <p:cNvSpPr>
            <a:spLocks noGrp="1"/>
          </p:cNvSpPr>
          <p:nvPr>
            <p:ph type="title"/>
          </p:nvPr>
        </p:nvSpPr>
        <p:spPr/>
        <p:txBody>
          <a:bodyPr/>
          <a:lstStyle/>
          <a:p>
            <a:r>
              <a:rPr lang="en-US" dirty="0" smtClean="0"/>
              <a:t>Implications</a:t>
            </a:r>
            <a:endParaRPr lang="en-US" dirty="0"/>
          </a:p>
        </p:txBody>
      </p:sp>
    </p:spTree>
    <p:extLst>
      <p:ext uri="{BB962C8B-B14F-4D97-AF65-F5344CB8AC3E}">
        <p14:creationId xmlns:p14="http://schemas.microsoft.com/office/powerpoint/2010/main" val="25068142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Grid.thmx</Template>
  <TotalTime>38</TotalTime>
  <Words>1863</Words>
  <Application>Microsoft Macintosh PowerPoint</Application>
  <PresentationFormat>On-screen Show (4:3)</PresentationFormat>
  <Paragraphs>76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Grid</vt:lpstr>
      <vt:lpstr>Latinx AND Immigration Representation:  Critical Perspectives</vt:lpstr>
      <vt:lpstr>How does Hispanic portrayal in children's books measure up after 40 years? The answer is "It depends.”  </vt:lpstr>
      <vt:lpstr>What kind of representation</vt:lpstr>
      <vt:lpstr>Relative to population</vt:lpstr>
      <vt:lpstr>Puerto Rican representation</vt:lpstr>
      <vt:lpstr>stereotyping</vt:lpstr>
      <vt:lpstr>Looking ahead</vt:lpstr>
      <vt:lpstr>Awards</vt:lpstr>
      <vt:lpstr>resources</vt:lpstr>
      <vt:lpstr>Representation of Latinx Immigrants and Immigration in Children's Literature: A Critical Content Analysis</vt:lpstr>
      <vt:lpstr>Critical Framework</vt:lpstr>
      <vt:lpstr>Context</vt:lpstr>
      <vt:lpstr>Other studies</vt:lpstr>
      <vt:lpstr>Critical questions</vt:lpstr>
      <vt:lpstr>Findings</vt:lpstr>
      <vt:lpstr>Conclusions</vt:lpstr>
      <vt:lpstr>Implications</vt:lpstr>
    </vt:vector>
  </TitlesOfParts>
  <Company>University of Tennessee at Chattanooga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Latinx Representation in children’s lit:  Critical Perspectives</dc:title>
  <dc:creator>Meghann Meeusen</dc:creator>
  <cp:lastModifiedBy>Meghann Meeusen</cp:lastModifiedBy>
  <cp:revision>4</cp:revision>
  <dcterms:created xsi:type="dcterms:W3CDTF">2019-02-05T19:19:00Z</dcterms:created>
  <dcterms:modified xsi:type="dcterms:W3CDTF">2020-05-19T20:12:29Z</dcterms:modified>
</cp:coreProperties>
</file>