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</p:sldMasterIdLst>
  <p:sldIdLst>
    <p:sldId id="256" r:id="rId2"/>
    <p:sldId id="265" r:id="rId3"/>
    <p:sldId id="266" r:id="rId4"/>
    <p:sldId id="257" r:id="rId5"/>
    <p:sldId id="259" r:id="rId6"/>
    <p:sldId id="261" r:id="rId7"/>
    <p:sldId id="262" r:id="rId8"/>
    <p:sldId id="263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18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94CF06AF-7D05-AF43-AA24-A1BC0366F64E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9A8FEA34-945C-444E-85AF-62C8D621294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Conceptions of Adolescence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Key Terms and Ideas</a:t>
            </a:r>
          </a:p>
          <a:p>
            <a:r>
              <a:rPr lang="en-US" dirty="0"/>
              <a:t>Dr. Meghann Meeusen</a:t>
            </a:r>
          </a:p>
          <a:p>
            <a:r>
              <a:rPr lang="en-US" dirty="0"/>
              <a:t>Western Michigan University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371A25D-BEF0-5844-A45E-D92D51AEF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9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85"/>
    </mc:Choice>
    <mc:Fallback>
      <p:transition spd="slow" advTm="18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>
                <a:effectLst/>
              </a:rPr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Bildungsroman- 19</a:t>
            </a:r>
            <a:r>
              <a:rPr lang="en-US" baseline="30000" dirty="0">
                <a:effectLst/>
              </a:rPr>
              <a:t>th</a:t>
            </a:r>
            <a:r>
              <a:rPr lang="en-US" dirty="0">
                <a:effectLst/>
              </a:rPr>
              <a:t> century term for the novel of development, the coming of age novel; a novel about growth, but more importantly a novel about growing up</a:t>
            </a:r>
          </a:p>
          <a:p>
            <a:pPr lvl="0"/>
            <a:r>
              <a:rPr lang="en-US" dirty="0" err="1">
                <a:effectLst/>
              </a:rPr>
              <a:t>Entwickslungsroman</a:t>
            </a:r>
            <a:r>
              <a:rPr lang="en-US" dirty="0">
                <a:effectLst/>
              </a:rPr>
              <a:t>- novel of growth and development; grows but doesn’t grow up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40EE8B-C589-B24D-A099-898258892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7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767"/>
    </mc:Choice>
    <mc:Fallback>
      <p:transition spd="slow" advTm="60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ffectLst/>
              </a:rPr>
              <a:t>Adolescent Literature versus Young Adult Novel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effectLst/>
              </a:rPr>
              <a:t>young adult as a sub category of adolescent literature; all young adult novels are adolescent literature, but not all adolescent lit books are YA</a:t>
            </a:r>
          </a:p>
          <a:p>
            <a:r>
              <a:rPr lang="en-US" dirty="0">
                <a:effectLst/>
              </a:rPr>
              <a:t>adolescent literature began with the bildungsroman in romantic era and includes books written on a topic that appeals to adolescences, book that adolescents find interesting, or an adolescent protagonist</a:t>
            </a:r>
          </a:p>
          <a:p>
            <a:r>
              <a:rPr lang="en-US" dirty="0">
                <a:effectLst/>
              </a:rPr>
              <a:t>young adult novel is recent invention, 1967’s </a:t>
            </a:r>
            <a:r>
              <a:rPr lang="en-US" i="1" dirty="0">
                <a:effectLst/>
              </a:rPr>
              <a:t>The Outsiders</a:t>
            </a:r>
            <a:r>
              <a:rPr lang="en-US" dirty="0">
                <a:effectLst/>
              </a:rPr>
              <a:t>, specifically marketed to adolescents/young adult; sometimes considered a more cynical category about making money</a:t>
            </a:r>
          </a:p>
          <a:p>
            <a:r>
              <a:rPr lang="en-US" dirty="0">
                <a:effectLst/>
              </a:rPr>
              <a:t>adolescent lit is determined by content, young adult novel is defined by how it is marketed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96F4E02-1256-134D-80DB-6497FB1C1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7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140"/>
    </mc:Choice>
    <mc:Fallback>
      <p:transition spd="slow" advTm="121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33560"/>
            <a:ext cx="7583488" cy="1283167"/>
          </a:xfrm>
        </p:spPr>
        <p:txBody>
          <a:bodyPr/>
          <a:lstStyle/>
          <a:p>
            <a:r>
              <a:rPr lang="en-US" sz="3600" i="1" u="sng" dirty="0">
                <a:effectLst/>
              </a:rPr>
              <a:t>Adolescence as a Cultural Construct</a:t>
            </a:r>
            <a:br>
              <a:rPr lang="en-US" sz="3600" dirty="0">
                <a:effectLst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Term began in 1905 (when American economy had reached a peak), coined by G. Stanley Hall (</a:t>
            </a:r>
            <a:r>
              <a:rPr lang="en-US" i="1" dirty="0">
                <a:effectLst/>
              </a:rPr>
              <a:t>Adolescence</a:t>
            </a:r>
            <a:r>
              <a:rPr lang="en-US" dirty="0">
                <a:effectLst/>
              </a:rPr>
              <a:t>); he was follower of Freud.  </a:t>
            </a:r>
          </a:p>
          <a:p>
            <a:r>
              <a:rPr lang="en-US" dirty="0">
                <a:effectLst/>
              </a:rPr>
              <a:t>Many ways of defining adolescence:  biology, psychology, economics, education, cultural rites of passage, etc.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6C0CD6F-AB66-6D48-B123-62D24F4EFD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53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585"/>
    </mc:Choice>
    <mc:Fallback>
      <p:transition spd="slow" advTm="81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>
                <a:effectLst/>
              </a:rPr>
              <a:t>Historical Foundation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882587"/>
            <a:ext cx="7581901" cy="4431715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effectLst/>
              </a:rPr>
              <a:t>Progressive Political Base:  public education was an important part of establishing democracy, whereby citizens must be literate</a:t>
            </a:r>
          </a:p>
          <a:p>
            <a:r>
              <a:rPr lang="en-US" dirty="0">
                <a:effectLst/>
              </a:rPr>
              <a:t>Immigration and Labor Movement</a:t>
            </a:r>
          </a:p>
          <a:p>
            <a:pPr lvl="1"/>
            <a:r>
              <a:rPr lang="en-US" dirty="0">
                <a:effectLst/>
              </a:rPr>
              <a:t>around 1870, America started welcoming immigrants, who provided cheap labor, but not as cheap as adolescents</a:t>
            </a:r>
          </a:p>
          <a:p>
            <a:pPr lvl="1"/>
            <a:r>
              <a:rPr lang="en-US" dirty="0">
                <a:effectLst/>
              </a:rPr>
              <a:t>Labor Movement wanted kids out of the factories so that adults would get those jobs, thus backed mandatory education until 16</a:t>
            </a:r>
          </a:p>
          <a:p>
            <a:r>
              <a:rPr lang="en-US" dirty="0">
                <a:effectLst/>
              </a:rPr>
              <a:t>Educational Principles of Efficiency (education driven by economy)</a:t>
            </a:r>
          </a:p>
          <a:p>
            <a:pPr lvl="1"/>
            <a:r>
              <a:rPr lang="en-US" dirty="0">
                <a:effectLst/>
              </a:rPr>
              <a:t>school systems segregate people by age, developmental stages</a:t>
            </a:r>
          </a:p>
          <a:p>
            <a:pPr lvl="1"/>
            <a:r>
              <a:rPr lang="en-US" dirty="0">
                <a:effectLst/>
              </a:rPr>
              <a:t>less problem solving skills built than when various ages are in a single classroom and there are role models</a:t>
            </a: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863380-8273-A543-BC15-AB79EE2FE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08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336"/>
    </mc:Choice>
    <mc:Fallback>
      <p:transition spd="slow" advTm="193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>
                <a:effectLst/>
              </a:rPr>
              <a:t>Economic Factors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1880, adolescents 14-16 would likely be helping contribute to the economy of the home, either helping in the farm</a:t>
            </a:r>
          </a:p>
          <a:p>
            <a:r>
              <a:rPr lang="en-US" dirty="0">
                <a:effectLst/>
              </a:rPr>
              <a:t>today, adolescents are consumers, not producers (economy shifts the definition)</a:t>
            </a:r>
          </a:p>
          <a:p>
            <a:r>
              <a:rPr lang="en-US" dirty="0">
                <a:effectLst/>
              </a:rPr>
              <a:t>today’s limited economy extends adolescence</a:t>
            </a:r>
          </a:p>
          <a:p>
            <a:r>
              <a:rPr lang="en-US" dirty="0">
                <a:effectLst/>
              </a:rPr>
              <a:t>prolonged adolescence is a function of economic wealth, a luxury not available to geographic locations war torn, impoverished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6707743-6EAC-1945-8420-A9D88AEF9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43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597"/>
    </mc:Choice>
    <mc:Fallback>
      <p:transition spd="slow" advTm="185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>
                <a:effectLst/>
              </a:rPr>
              <a:t>Biological Issues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effectLst/>
              </a:rPr>
              <a:t>recognition of physical changes at puberty</a:t>
            </a:r>
          </a:p>
          <a:p>
            <a:r>
              <a:rPr lang="en-US" dirty="0">
                <a:effectLst/>
              </a:rPr>
              <a:t>neurology of adolescence, such as brain growth expanding more rapidly than any other time (except 0-2 years), which stops in early twenties</a:t>
            </a:r>
          </a:p>
          <a:p>
            <a:r>
              <a:rPr lang="en-US" dirty="0">
                <a:effectLst/>
              </a:rPr>
              <a:t>later sleep pattern (go to bed later, sleep later)</a:t>
            </a:r>
          </a:p>
          <a:p>
            <a:r>
              <a:rPr lang="en-US" dirty="0">
                <a:effectLst/>
              </a:rPr>
              <a:t>process emotions in a different cortex of their brain than adults, brain is experimenting with how to process emotion, so that adults are less likely to overreact</a:t>
            </a:r>
          </a:p>
          <a:p>
            <a:r>
              <a:rPr lang="en-US" dirty="0">
                <a:effectLst/>
              </a:rPr>
              <a:t>Psychologists align adolescence with puberty, which is decreasing in age over time, with third grade now including students hitting puberty.  </a:t>
            </a: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56F5162-FA8E-8949-863A-FC16B42E6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3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857"/>
    </mc:Choice>
    <mc:Fallback>
      <p:transition spd="slow" advTm="148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>
                <a:effectLst/>
              </a:rPr>
              <a:t>Psychology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effectLst/>
              </a:rPr>
              <a:t>Freud:  6-13 years, latency (gender identification); puberty, genital stage ; </a:t>
            </a:r>
            <a:r>
              <a:rPr lang="en-US" i="1" dirty="0">
                <a:effectLst/>
              </a:rPr>
              <a:t>adolescence = sexual awareness/activity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Piaget:  7-12, concrete intelligence; 12 and up, adolescence, formal operations, ability to understand abstraction; </a:t>
            </a:r>
            <a:r>
              <a:rPr lang="en-US" i="1" dirty="0">
                <a:effectLst/>
              </a:rPr>
              <a:t>adolescence = cognition</a:t>
            </a:r>
            <a:endParaRPr lang="en-US" dirty="0">
              <a:effectLst/>
            </a:endParaRPr>
          </a:p>
          <a:p>
            <a:pPr lvl="0"/>
            <a:r>
              <a:rPr lang="en-US" dirty="0">
                <a:effectLst/>
              </a:rPr>
              <a:t>Erickson:  each age has its own growth crisis; puberty = adolescence, identity/confusion; early adulthood, intimacy/isolation; </a:t>
            </a:r>
            <a:r>
              <a:rPr lang="en-US" i="1" dirty="0">
                <a:effectLst/>
              </a:rPr>
              <a:t>adolescence = emotions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BBDE8CC-55C7-C449-B97E-B3C913BF0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46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391"/>
    </mc:Choice>
    <mc:Fallback>
      <p:transition spd="slow" advTm="57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Cultural Practices affecting perception of adolescence</a:t>
            </a:r>
          </a:p>
          <a:p>
            <a:r>
              <a:rPr lang="en-US" dirty="0">
                <a:effectLst/>
              </a:rPr>
              <a:t>driving/independence, moving away from home, getting a job, dating, voting, drinking, school graduations, sex, marriage, having a child, smoking, drugs, military, religious ritual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79462" y="141008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u="sng" dirty="0">
                <a:effectLst/>
              </a:rPr>
              <a:t>Cultural Factors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71E911F-F506-2B44-A8F9-B1BBDCC72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0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064"/>
    </mc:Choice>
    <mc:Fallback>
      <p:transition spd="slow" advTm="93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41</TotalTime>
  <Words>602</Words>
  <Application>Microsoft Macintosh PowerPoint</Application>
  <PresentationFormat>On-screen Show (4:3)</PresentationFormat>
  <Paragraphs>41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Candara</vt:lpstr>
      <vt:lpstr>Orbit</vt:lpstr>
      <vt:lpstr>Conceptions of Adolescence</vt:lpstr>
      <vt:lpstr>Terminology</vt:lpstr>
      <vt:lpstr>Adolescent Literature versus Young Adult Novel </vt:lpstr>
      <vt:lpstr>Adolescence as a Cultural Construct </vt:lpstr>
      <vt:lpstr>Historical Foundation</vt:lpstr>
      <vt:lpstr>Economic Factors</vt:lpstr>
      <vt:lpstr>Biological Issues</vt:lpstr>
      <vt:lpstr>Psychology </vt:lpstr>
      <vt:lpstr>PowerPoint Presentation</vt:lpstr>
    </vt:vector>
  </TitlesOfParts>
  <Company>University of Tennessee at Chattanooga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Conceptions of Adolescence</dc:title>
  <dc:creator>Meghann Meeusen</dc:creator>
  <cp:lastModifiedBy>Meghann F Meeusen</cp:lastModifiedBy>
  <cp:revision>3</cp:revision>
  <dcterms:created xsi:type="dcterms:W3CDTF">2015-12-28T00:50:26Z</dcterms:created>
  <dcterms:modified xsi:type="dcterms:W3CDTF">2021-09-06T21:39:53Z</dcterms:modified>
</cp:coreProperties>
</file>