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1" r:id="rId4"/>
    <p:sldId id="260"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0" d="100"/>
          <a:sy n="90" d="100"/>
        </p:scale>
        <p:origin x="-88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printerSettings" Target="printerSettings/printerSettings1.bin"/><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A4F9877-21FF-4D63-9B25-87A26CB9B1BD}" type="datetimeFigureOut">
              <a:rPr lang="en-US" smtClean="0"/>
              <a:t>8/15/15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C71D3DDC-2CEA-484C-AE25-AF76BB18C18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A4F9877-21FF-4D63-9B25-87A26CB9B1BD}" type="datetimeFigureOut">
              <a:rPr lang="en-US" smtClean="0"/>
              <a:t>8/15/15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1D3DDC-2CEA-484C-AE25-AF76BB18C18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A4F9877-21FF-4D63-9B25-87A26CB9B1BD}" type="datetimeFigureOut">
              <a:rPr lang="en-US" smtClean="0"/>
              <a:t>8/15/15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1D3DDC-2CEA-484C-AE25-AF76BB18C18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A4F9877-21FF-4D63-9B25-87A26CB9B1BD}" type="datetimeFigureOut">
              <a:rPr lang="en-US" smtClean="0"/>
              <a:t>8/15/15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1D3DDC-2CEA-484C-AE25-AF76BB18C18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A4F9877-21FF-4D63-9B25-87A26CB9B1BD}" type="datetimeFigureOut">
              <a:rPr lang="en-US" smtClean="0"/>
              <a:t>8/15/15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1D3DDC-2CEA-484C-AE25-AF76BB18C18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A4F9877-21FF-4D63-9B25-87A26CB9B1BD}" type="datetimeFigureOut">
              <a:rPr lang="en-US" smtClean="0"/>
              <a:t>8/15/15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1D3DDC-2CEA-484C-AE25-AF76BB18C18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4F9877-21FF-4D63-9B25-87A26CB9B1BD}" type="datetimeFigureOut">
              <a:rPr lang="en-US" smtClean="0"/>
              <a:t>8/15/15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1D3DDC-2CEA-484C-AE25-AF76BB18C18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A4F9877-21FF-4D63-9B25-87A26CB9B1BD}" type="datetimeFigureOut">
              <a:rPr lang="en-US" smtClean="0"/>
              <a:t>8/15/15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1D3DDC-2CEA-484C-AE25-AF76BB18C18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A4F9877-21FF-4D63-9B25-87A26CB9B1BD}" type="datetimeFigureOut">
              <a:rPr lang="en-US" smtClean="0"/>
              <a:t>8/15/15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C71D3DDC-2CEA-484C-AE25-AF76BB18C189}"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A4F9877-21FF-4D63-9B25-87A26CB9B1BD}" type="datetimeFigureOut">
              <a:rPr lang="en-US" smtClean="0"/>
              <a:t>8/15/15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1D3DDC-2CEA-484C-AE25-AF76BB18C18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A4F9877-21FF-4D63-9B25-87A26CB9B1BD}" type="datetimeFigureOut">
              <a:rPr lang="en-US" smtClean="0"/>
              <a:t>8/15/15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1D3DDC-2CEA-484C-AE25-AF76BB18C18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A4F9877-21FF-4D63-9B25-87A26CB9B1BD}" type="datetimeFigureOut">
              <a:rPr lang="en-US" smtClean="0"/>
              <a:t>8/15/15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71D3DDC-2CEA-484C-AE25-AF76BB18C189}"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Fish Stories:  Ideology in </a:t>
            </a:r>
            <a:r>
              <a:rPr lang="en-US" i="1" dirty="0" smtClean="0"/>
              <a:t>Rainbow Fish</a:t>
            </a:r>
            <a:endParaRPr lang="en-US" i="1" dirty="0"/>
          </a:p>
        </p:txBody>
      </p:sp>
      <p:sp>
        <p:nvSpPr>
          <p:cNvPr id="3" name="Subtitle 2"/>
          <p:cNvSpPr>
            <a:spLocks noGrp="1"/>
          </p:cNvSpPr>
          <p:nvPr>
            <p:ph type="subTitle" idx="1"/>
          </p:nvPr>
        </p:nvSpPr>
        <p:spPr/>
        <p:txBody>
          <a:bodyPr>
            <a:normAutofit fontScale="92500" lnSpcReduction="10000"/>
          </a:bodyPr>
          <a:lstStyle/>
          <a:p>
            <a:r>
              <a:rPr lang="en-US" dirty="0" smtClean="0"/>
              <a:t>Quotes taken </a:t>
            </a:r>
            <a:r>
              <a:rPr lang="en-US" dirty="0"/>
              <a:t>from Karen </a:t>
            </a:r>
            <a:r>
              <a:rPr lang="en-US" dirty="0" smtClean="0"/>
              <a:t>Coats’s article,</a:t>
            </a:r>
            <a:endParaRPr lang="en-US" dirty="0"/>
          </a:p>
          <a:p>
            <a:r>
              <a:rPr lang="en-US" dirty="0" smtClean="0"/>
              <a:t>“</a:t>
            </a:r>
            <a:r>
              <a:rPr lang="en-US" dirty="0"/>
              <a:t>Fish </a:t>
            </a:r>
            <a:r>
              <a:rPr lang="en-US" dirty="0" smtClean="0"/>
              <a:t>Stories:  Teaching </a:t>
            </a:r>
            <a:r>
              <a:rPr lang="en-US" dirty="0"/>
              <a:t>Children's Literature </a:t>
            </a:r>
            <a:endParaRPr lang="en-US" dirty="0" smtClean="0"/>
          </a:p>
          <a:p>
            <a:r>
              <a:rPr lang="en-US" dirty="0" smtClean="0"/>
              <a:t>in </a:t>
            </a:r>
            <a:r>
              <a:rPr lang="en-US" dirty="0"/>
              <a:t>a Postmodern </a:t>
            </a:r>
            <a:r>
              <a:rPr lang="en-US" dirty="0" smtClean="0"/>
              <a:t>World” published in </a:t>
            </a:r>
            <a:r>
              <a:rPr lang="en-US" i="1" dirty="0" smtClean="0"/>
              <a:t>Pedagogy</a:t>
            </a:r>
            <a:r>
              <a:rPr lang="en-US" dirty="0" smtClean="0"/>
              <a:t>, 2001. </a:t>
            </a:r>
            <a:endParaRPr lang="en-US" dirty="0"/>
          </a:p>
          <a:p>
            <a:r>
              <a:rPr lang="en-US" dirty="0" smtClean="0"/>
              <a:t>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334000"/>
          </a:xfrm>
        </p:spPr>
        <p:txBody>
          <a:bodyPr>
            <a:normAutofit lnSpcReduction="10000"/>
          </a:bodyPr>
          <a:lstStyle/>
          <a:p>
            <a:pPr algn="ctr">
              <a:buNone/>
            </a:pPr>
            <a:r>
              <a:rPr lang="en-US" sz="2800" dirty="0" smtClean="0"/>
              <a:t>There is no textual evidence that the rainbow fish is selfish; when asked to pull a scale off its body and give it to another fish, it simply refuses. The rebuffed fish then spreads the vicious rumor that the rainbow fish is vain and selfish. </a:t>
            </a:r>
          </a:p>
          <a:p>
            <a:pPr algn="ctr">
              <a:buNone/>
            </a:pPr>
            <a:endParaRPr lang="en-US" sz="2800" dirty="0"/>
          </a:p>
          <a:p>
            <a:pPr algn="ctr">
              <a:buNone/>
            </a:pPr>
            <a:r>
              <a:rPr lang="en-US" sz="2800" dirty="0" smtClean="0"/>
              <a:t>Because the rainbow fish is beautiful and enjoys its body, the other fish believe the rumors and act on them, rather than take the trouble to find out if they are true. Why, I ask, should the fish mutilate itself to satisfy this presumptive little plain fish who likes to put down those who are more beautiful or have something it does not? </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05400"/>
          </a:xfrm>
        </p:spPr>
        <p:txBody>
          <a:bodyPr>
            <a:normAutofit fontScale="92500" lnSpcReduction="20000"/>
          </a:bodyPr>
          <a:lstStyle/>
          <a:p>
            <a:pPr algn="ctr">
              <a:buNone/>
            </a:pPr>
            <a:r>
              <a:rPr lang="en-US" sz="2800" dirty="0" smtClean="0"/>
              <a:t>We are vulnerable to attractive packaging. We are often willing to overlook substance for style. The majority of us are dissatisfied with our bodies. Hence we distrust and support the destruction of anything more beautiful or gifted than ourselves.</a:t>
            </a:r>
          </a:p>
          <a:p>
            <a:pPr algn="ctr">
              <a:buNone/>
            </a:pPr>
            <a:endParaRPr lang="en-US" sz="2800" dirty="0" smtClean="0"/>
          </a:p>
          <a:p>
            <a:pPr algn="ctr">
              <a:buNone/>
            </a:pPr>
            <a:r>
              <a:rPr lang="en-US" sz="2800" dirty="0" smtClean="0"/>
              <a:t>But at the level of artistic expression, homogeneity--in tone, in color, and finally in subject--is the dominant theme, making the book problematic from a multicultural, multi-</a:t>
            </a:r>
            <a:r>
              <a:rPr lang="en-US" sz="2800" i="1" dirty="0" smtClean="0"/>
              <a:t>anything</a:t>
            </a:r>
            <a:r>
              <a:rPr lang="en-US" sz="2800" dirty="0" smtClean="0"/>
              <a:t> standpoint. From a cultural-materialist view, its self-mutilation aspect is especially disturbing. Most important, I think, a book like this one promotes an ethic of sameness, rather than a respect for differences, as an aesthetic prerequisite for community.</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876800"/>
          </a:xfrm>
        </p:spPr>
        <p:txBody>
          <a:bodyPr>
            <a:normAutofit/>
          </a:bodyPr>
          <a:lstStyle/>
          <a:p>
            <a:pPr algn="ctr">
              <a:buNone/>
            </a:pPr>
            <a:r>
              <a:rPr lang="en-US" sz="2800" dirty="0" smtClean="0"/>
              <a:t>How do we reconcile the preservation of a kind of cultural literacy with the continual </a:t>
            </a:r>
            <a:r>
              <a:rPr lang="en-US" sz="2800" dirty="0" err="1" smtClean="0"/>
              <a:t>reinscription</a:t>
            </a:r>
            <a:r>
              <a:rPr lang="en-US" sz="2800" dirty="0" smtClean="0"/>
              <a:t> of values that are offensive and harmful?</a:t>
            </a:r>
          </a:p>
          <a:p>
            <a:pPr algn="ctr">
              <a:buNone/>
            </a:pPr>
            <a:endParaRPr lang="en-US" sz="2800" dirty="0" smtClean="0"/>
          </a:p>
          <a:p>
            <a:pPr algn="ctr">
              <a:buNone/>
            </a:pPr>
            <a:r>
              <a:rPr lang="en-US" sz="2800" dirty="0" smtClean="0"/>
              <a:t>Children's literature is about fun and pleasure, but reading it as an adult also gives one a sense of responsibility toward its intended audience, making critical response a mandatory and self-motivating task.</a:t>
            </a:r>
            <a:endParaRPr lang="en-US" sz="28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47</TotalTime>
  <Words>343</Words>
  <Application>Microsoft Macintosh PowerPoint</Application>
  <PresentationFormat>On-screen Show (4:3)</PresentationFormat>
  <Paragraphs>14</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Flow</vt:lpstr>
      <vt:lpstr>Fish Stories:  Ideology in Rainbow Fish</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Fish Stories:  Ideology in Rainbow Fish</dc:title>
  <dc:creator>sly143</dc:creator>
  <cp:lastModifiedBy>Meghann Meeusen</cp:lastModifiedBy>
  <cp:revision>6</cp:revision>
  <dcterms:created xsi:type="dcterms:W3CDTF">2015-03-25T14:07:17Z</dcterms:created>
  <dcterms:modified xsi:type="dcterms:W3CDTF">2015-08-15T20:34:07Z</dcterms:modified>
</cp:coreProperties>
</file>