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2" d="100"/>
          <a:sy n="72" d="100"/>
        </p:scale>
        <p:origin x="-592"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57199" y="1295400"/>
            <a:ext cx="8228013" cy="1927225"/>
          </a:xfrm>
        </p:spPr>
        <p:txBody>
          <a:bodyPr tIns="0" bIns="0" anchor="b" anchorCtr="0"/>
          <a:lstStyle>
            <a:lvl1pPr>
              <a:defRPr sz="60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a:off x="457199" y="3307976"/>
            <a:ext cx="8228013" cy="1066800"/>
          </a:xfrm>
        </p:spPr>
        <p:txBody>
          <a:bodyPr tIns="0" bIns="0"/>
          <a:lstStyle>
            <a:lvl1pPr marL="0" indent="0" algn="ctr">
              <a:spcBef>
                <a:spcPts val="300"/>
              </a:spcBef>
              <a:buNone/>
              <a:defRPr sz="18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79BC7E7-EA8E-4DA7-915E-CC098D9BADCB}" type="datetimeFigureOut">
              <a:rPr lang="en-US" smtClean="0"/>
              <a:t>8/9/18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
        <p:nvSpPr>
          <p:cNvPr id="8" name="TextBox 7"/>
          <p:cNvSpPr txBox="1"/>
          <p:nvPr/>
        </p:nvSpPr>
        <p:spPr>
          <a:xfrm>
            <a:off x="8292818" y="5804647"/>
            <a:ext cx="367088" cy="677108"/>
          </a:xfrm>
          <a:prstGeom prst="rect">
            <a:avLst/>
          </a:prstGeom>
          <a:noFill/>
        </p:spPr>
        <p:txBody>
          <a:bodyPr wrap="none" lIns="0" tIns="0" rIns="0" bIns="0" rtlCol="0">
            <a:spAutoFit/>
          </a:bodyPr>
          <a:lstStyle/>
          <a:p>
            <a:r>
              <a:rPr sz="4400">
                <a:solidFill>
                  <a:schemeClr val="accent1"/>
                </a:solidFill>
                <a:latin typeface="Wingdings" pitchFamily="2" charset="2"/>
              </a:rPr>
              <a:t>S</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79BC7E7-EA8E-4DA7-915E-CC098D9BADCB}" type="datetimeFigureOut">
              <a:rPr lang="en-US" smtClean="0"/>
              <a:t>8/9/18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36694"/>
            <a:ext cx="6400800" cy="1362075"/>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1676399" y="3609695"/>
            <a:ext cx="5181601" cy="1500187"/>
          </a:xfrm>
        </p:spPr>
        <p:txBody>
          <a:bodyPr anchor="t" anchorCtr="0"/>
          <a:lstStyle>
            <a:lvl1pPr marL="0" indent="0" algn="r">
              <a:spcBef>
                <a:spcPts val="300"/>
              </a:spcBef>
              <a:buNone/>
              <a:defRPr sz="1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679BC7E7-EA8E-4DA7-915E-CC098D9BADCB}" type="datetimeFigureOut">
              <a:rPr lang="en-US" smtClean="0"/>
              <a:t>8/9/18</a:t>
            </a:fld>
            <a:endParaRPr lang="en-US"/>
          </a:p>
        </p:txBody>
      </p:sp>
      <p:sp>
        <p:nvSpPr>
          <p:cNvPr id="5" name="Footer Placeholder 4"/>
          <p:cNvSpPr>
            <a:spLocks noGrp="1"/>
          </p:cNvSpPr>
          <p:nvPr>
            <p:ph type="ftr" sz="quarter" idx="11"/>
          </p:nvPr>
        </p:nvSpPr>
        <p:spPr>
          <a:xfrm>
            <a:off x="7238999" y="6356350"/>
            <a:ext cx="1446213" cy="365125"/>
          </a:xfrm>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F2F5E10-5301-4EE6-90D2-A6C4A3F62BED}" type="slidenum">
              <a:rPr lang="en-US" smtClean="0"/>
              <a:t>‹#›</a:t>
            </a:fld>
            <a:endParaRPr lang="en-US"/>
          </a:p>
        </p:txBody>
      </p:sp>
      <p:sp>
        <p:nvSpPr>
          <p:cNvPr id="8" name="TextBox 7"/>
          <p:cNvSpPr txBox="1"/>
          <p:nvPr/>
        </p:nvSpPr>
        <p:spPr>
          <a:xfrm>
            <a:off x="8292818" y="5804647"/>
            <a:ext cx="367088" cy="677108"/>
          </a:xfrm>
          <a:prstGeom prst="rect">
            <a:avLst/>
          </a:prstGeom>
          <a:noFill/>
        </p:spPr>
        <p:txBody>
          <a:bodyPr wrap="none" lIns="0" tIns="0" rIns="0" bIns="0" rtlCol="0">
            <a:spAutoFit/>
          </a:bodyPr>
          <a:lstStyle/>
          <a:p>
            <a:r>
              <a:rPr sz="4400">
                <a:solidFill>
                  <a:schemeClr val="accent1"/>
                </a:solidFill>
                <a:latin typeface="Wingdings" pitchFamily="2" charset="2"/>
              </a:rPr>
              <a:t>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634753" y="2784475"/>
            <a:ext cx="3767328" cy="3252788"/>
          </a:xfrm>
        </p:spPr>
        <p:txBody>
          <a:bodyPr/>
          <a:lstStyle>
            <a:lvl1pPr>
              <a:defRPr sz="1800"/>
            </a:lvl1pPr>
            <a:lvl2pPr>
              <a:defRPr sz="1800"/>
            </a:lvl2pPr>
            <a:lvl3pPr>
              <a:defRPr sz="1800"/>
            </a:lvl3pPr>
            <a:lvl4pPr>
              <a:defRPr sz="1800"/>
            </a:lvl4pPr>
            <a:lvl5pPr>
              <a:defRPr sz="1800"/>
            </a:lvl5pPr>
            <a:lvl6pPr marL="1946275" indent="-227013">
              <a:tabLst/>
              <a:defRPr sz="1600"/>
            </a:lvl6pPr>
            <a:lvl7pPr marL="2173288" indent="-227013">
              <a:tabLst/>
              <a:defRPr sz="1600"/>
            </a:lvl7pPr>
            <a:lvl8pPr marL="2398713" indent="-227013">
              <a:tabLst/>
              <a:defRPr sz="1600"/>
            </a:lvl8pPr>
            <a:lvl9pPr marL="2625725" indent="-227013">
              <a:tabLst/>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79BC7E7-EA8E-4DA7-915E-CC098D9BADCB}" type="datetimeFigureOut">
              <a:rPr lang="en-US" smtClean="0"/>
              <a:t>8/9/18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40664" y="2232211"/>
            <a:ext cx="3767328" cy="762000"/>
          </a:xfrm>
        </p:spPr>
        <p:txBody>
          <a:bodyPr anchor="b">
            <a:noAutofit/>
          </a:bodyPr>
          <a:lstStyle>
            <a:lvl1pPr marL="0" indent="0" algn="ctr">
              <a:lnSpc>
                <a:spcPts val="2600"/>
              </a:lnSpc>
              <a:spcBef>
                <a:spcPts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40664" y="3160059"/>
            <a:ext cx="3767328" cy="2891491"/>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631578" y="2232211"/>
            <a:ext cx="3767328" cy="762000"/>
          </a:xfrm>
        </p:spPr>
        <p:txBody>
          <a:bodyPr anchor="b">
            <a:noAutofit/>
          </a:bodyPr>
          <a:lstStyle>
            <a:lvl1pPr marL="0" indent="0" algn="ctr">
              <a:lnSpc>
                <a:spcPts val="2600"/>
              </a:lnSpc>
              <a:spcBef>
                <a:spcPts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1578" y="3160059"/>
            <a:ext cx="3767328" cy="2891491"/>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679BC7E7-EA8E-4DA7-915E-CC098D9BADCB}" type="datetimeFigureOut">
              <a:rPr lang="en-US" smtClean="0"/>
              <a:t>8/9/18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62000" y="2784475"/>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79BC7E7-EA8E-4DA7-915E-CC098D9BADCB}" type="datetimeFigureOut">
              <a:rPr lang="en-US" smtClean="0"/>
              <a:t>8/9/18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8" name="Content Placeholder 2"/>
          <p:cNvSpPr>
            <a:spLocks noGrp="1"/>
          </p:cNvSpPr>
          <p:nvPr>
            <p:ph sz="half" idx="13"/>
          </p:nvPr>
        </p:nvSpPr>
        <p:spPr>
          <a:xfrm>
            <a:off x="762000" y="4497070"/>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79BC7E7-EA8E-4DA7-915E-CC098D9BADCB}" type="datetimeFigureOut">
              <a:rPr lang="en-US" smtClean="0"/>
              <a:t>8/9/18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Content Placeholder 2"/>
          <p:cNvSpPr>
            <a:spLocks noGrp="1"/>
          </p:cNvSpPr>
          <p:nvPr>
            <p:ph sz="half" idx="14"/>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79BC7E7-EA8E-4DA7-915E-CC098D9BADCB}" type="datetimeFigureOut">
              <a:rPr lang="en-US" smtClean="0"/>
              <a:t>8/9/18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marL="1946275"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6pPr>
            <a:lvl7pPr marL="2173288"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7pPr>
            <a:lvl8pPr marL="2398713"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8pPr>
            <a:lvl9pPr marL="2625725" indent="-234950" algn="l" defTabSz="914400" rtl="0" eaLnBrk="1" latinLnBrk="0" hangingPunct="1">
              <a:spcBef>
                <a:spcPct val="20000"/>
              </a:spcBef>
              <a:buSzPct val="90000"/>
              <a:buFont typeface="Wingdings" pitchFamily="2" charset="2"/>
              <a:buChar char=""/>
              <a:defRPr lang="en-US" sz="1600" kern="1200" dirty="0">
                <a:solidFill>
                  <a:schemeClr val="tx1">
                    <a:lumMod val="65000"/>
                    <a:lumOff val="35000"/>
                  </a:schemeClr>
                </a:solidFill>
                <a:latin typeface="+mn-lt"/>
                <a:ea typeface="+mn-ea"/>
                <a:cs typeface="+mn-cs"/>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Content Placeholder 2"/>
          <p:cNvSpPr>
            <a:spLocks noGrp="1"/>
          </p:cNvSpPr>
          <p:nvPr>
            <p:ph sz="half" idx="14"/>
          </p:nvPr>
        </p:nvSpPr>
        <p:spPr>
          <a:xfrm>
            <a:off x="739775"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5"/>
          </p:nvPr>
        </p:nvSpPr>
        <p:spPr>
          <a:xfrm>
            <a:off x="739775" y="4497070"/>
            <a:ext cx="3767328" cy="1554480"/>
          </a:xfrm>
        </p:spPr>
        <p:txBody>
          <a:bodyPr/>
          <a:lstStyle>
            <a:lvl1pPr>
              <a:defRPr sz="1800"/>
            </a:lvl1pPr>
            <a:lvl2pPr>
              <a:defRPr sz="1800"/>
            </a:lvl2pPr>
            <a:lvl3pPr>
              <a:defRPr sz="1800"/>
            </a:lvl3pPr>
            <a:lvl4pPr>
              <a:defRPr sz="1800"/>
            </a:lvl4pPr>
            <a:lvl5pPr>
              <a:defRPr sz="1800"/>
            </a:lvl5pPr>
            <a:lvl6pPr marL="1946275"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6pPr>
            <a:lvl7pPr marL="2173288"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7pPr>
            <a:lvl8pPr marL="2398713"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8pPr>
            <a:lvl9pPr marL="2625725" indent="-234950" algn="l" defTabSz="914400" rtl="0" eaLnBrk="1" latinLnBrk="0" hangingPunct="1">
              <a:spcBef>
                <a:spcPct val="20000"/>
              </a:spcBef>
              <a:buSzPct val="90000"/>
              <a:buFont typeface="Wingdings" pitchFamily="2" charset="2"/>
              <a:buChar char=""/>
              <a:defRPr lang="en-US" sz="1600" kern="1200" dirty="0">
                <a:solidFill>
                  <a:schemeClr val="tx1">
                    <a:lumMod val="65000"/>
                    <a:lumOff val="35000"/>
                  </a:schemeClr>
                </a:solidFill>
                <a:latin typeface="+mn-lt"/>
                <a:ea typeface="+mn-ea"/>
                <a:cs typeface="+mn-cs"/>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679BC7E7-EA8E-4DA7-915E-CC098D9BADCB}" type="datetimeFigureOut">
              <a:rPr lang="en-US" smtClean="0"/>
              <a:t>8/9/18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9BC7E7-EA8E-4DA7-915E-CC098D9BADCB}" type="datetimeFigureOut">
              <a:rPr lang="en-US" smtClean="0"/>
              <a:t>8/9/18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2F5E10-5301-4EE6-90D2-A6C4A3F62BE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199" y="381001"/>
            <a:ext cx="3509683" cy="2209800"/>
          </a:xfrm>
        </p:spPr>
        <p:txBody>
          <a:bodyPr anchor="b"/>
          <a:lstStyle>
            <a:lvl1pPr algn="l">
              <a:defRPr sz="4400" b="0"/>
            </a:lvl1pPr>
          </a:lstStyle>
          <a:p>
            <a:r>
              <a:rPr lang="en-US" smtClean="0"/>
              <a:t>Click to edit Master title style</a:t>
            </a:r>
            <a:endParaRPr/>
          </a:p>
        </p:txBody>
      </p:sp>
      <p:sp>
        <p:nvSpPr>
          <p:cNvPr id="3" name="Content Placeholder 2"/>
          <p:cNvSpPr>
            <a:spLocks noGrp="1"/>
          </p:cNvSpPr>
          <p:nvPr>
            <p:ph idx="1"/>
          </p:nvPr>
        </p:nvSpPr>
        <p:spPr>
          <a:xfrm>
            <a:off x="5029200" y="273050"/>
            <a:ext cx="3657600" cy="5853113"/>
          </a:xfrm>
        </p:spPr>
        <p:txBody>
          <a:bodyPr>
            <a:normAutofit/>
          </a:bodyPr>
          <a:lstStyle>
            <a:lvl1pPr>
              <a:defRPr sz="2200"/>
            </a:lvl1pPr>
            <a:lvl2pPr>
              <a:defRPr sz="20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457199" y="2649071"/>
            <a:ext cx="3509683" cy="3388192"/>
          </a:xfrm>
        </p:spPr>
        <p:txBody>
          <a:bodyPr>
            <a:normAutofit/>
          </a:bodyPr>
          <a:lstStyle>
            <a:lvl1pPr marL="0" indent="0">
              <a:spcBef>
                <a:spcPts val="600"/>
              </a:spcBef>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679BC7E7-EA8E-4DA7-915E-CC098D9BADCB}" type="datetimeFigureOut">
              <a:rPr lang="en-US" smtClean="0"/>
              <a:t>8/9/18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1425" y="381001"/>
            <a:ext cx="3635375" cy="2209800"/>
          </a:xfrm>
        </p:spPr>
        <p:txBody>
          <a:bodyPr anchor="b"/>
          <a:lstStyle>
            <a:lvl1pPr algn="l">
              <a:defRPr sz="4400" b="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5051425" y="2649070"/>
            <a:ext cx="3635375" cy="3505667"/>
          </a:xfrm>
        </p:spPr>
        <p:txBody>
          <a:bodyPr>
            <a:normAutofit/>
          </a:bodyPr>
          <a:lstStyle>
            <a:lvl1pPr marL="0" indent="0">
              <a:spcBef>
                <a:spcPts val="600"/>
              </a:spcBef>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679BC7E7-EA8E-4DA7-915E-CC098D9BADCB}" type="datetimeFigureOut">
              <a:rPr lang="en-US" smtClean="0"/>
              <a:t>8/9/18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9" name="Picture Placeholder 8"/>
          <p:cNvSpPr>
            <a:spLocks noGrp="1"/>
          </p:cNvSpPr>
          <p:nvPr>
            <p:ph type="pic" sz="quarter" idx="13"/>
          </p:nvPr>
        </p:nvSpPr>
        <p:spPr>
          <a:xfrm>
            <a:off x="228600" y="1143000"/>
            <a:ext cx="4267200" cy="4267200"/>
          </a:xfrm>
          <a:prstGeom prst="ellipse">
            <a:avLst/>
          </a:prstGeom>
          <a:ln w="28575">
            <a:solidFill>
              <a:schemeClr val="accent1"/>
            </a:solidFill>
          </a:ln>
        </p:spPr>
        <p:txBody>
          <a:bodyPr/>
          <a:lstStyle>
            <a:lvl1pPr marL="0" indent="0">
              <a:buNone/>
              <a:defRPr>
                <a:solidFill>
                  <a:schemeClr val="bg1"/>
                </a:solidFill>
              </a:defRPr>
            </a:lvl1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1425" y="381001"/>
            <a:ext cx="3635375" cy="2209800"/>
          </a:xfrm>
        </p:spPr>
        <p:txBody>
          <a:bodyPr anchor="b"/>
          <a:lstStyle>
            <a:lvl1pPr algn="l">
              <a:defRPr sz="4400" b="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5051425" y="2649070"/>
            <a:ext cx="3635375" cy="3505667"/>
          </a:xfrm>
        </p:spPr>
        <p:txBody>
          <a:bodyPr>
            <a:normAutofit/>
          </a:bodyPr>
          <a:lstStyle>
            <a:lvl1pPr marL="0" indent="0">
              <a:spcBef>
                <a:spcPts val="600"/>
              </a:spcBef>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679BC7E7-EA8E-4DA7-915E-CC098D9BADCB}" type="datetimeFigureOut">
              <a:rPr lang="en-US" smtClean="0"/>
              <a:t>8/9/18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9" name="Picture Placeholder 8"/>
          <p:cNvSpPr>
            <a:spLocks noGrp="1"/>
          </p:cNvSpPr>
          <p:nvPr>
            <p:ph type="pic" sz="quarter" idx="13"/>
          </p:nvPr>
        </p:nvSpPr>
        <p:spPr>
          <a:xfrm>
            <a:off x="990600" y="2590800"/>
            <a:ext cx="3505200" cy="3505200"/>
          </a:xfrm>
          <a:prstGeom prst="ellipse">
            <a:avLst/>
          </a:prstGeom>
          <a:ln w="28575">
            <a:solidFill>
              <a:schemeClr val="accent1"/>
            </a:solidFill>
          </a:ln>
        </p:spPr>
        <p:txBody>
          <a:bodyPr/>
          <a:lstStyle>
            <a:lvl1pPr marL="0" indent="0">
              <a:buNone/>
              <a:defRPr>
                <a:solidFill>
                  <a:schemeClr val="bg1"/>
                </a:solidFill>
              </a:defRPr>
            </a:lvl1pPr>
          </a:lstStyle>
          <a:p>
            <a:r>
              <a:rPr lang="en-US" smtClean="0"/>
              <a:t>Drag picture to placeholder or click icon to add</a:t>
            </a:r>
            <a:endParaRPr/>
          </a:p>
        </p:txBody>
      </p:sp>
      <p:sp>
        <p:nvSpPr>
          <p:cNvPr id="8" name="Picture Placeholder 8"/>
          <p:cNvSpPr>
            <a:spLocks noGrp="1"/>
          </p:cNvSpPr>
          <p:nvPr>
            <p:ph type="pic" sz="quarter" idx="14"/>
          </p:nvPr>
        </p:nvSpPr>
        <p:spPr>
          <a:xfrm>
            <a:off x="2479675" y="1260475"/>
            <a:ext cx="1254125" cy="1254125"/>
          </a:xfrm>
          <a:prstGeom prst="ellipse">
            <a:avLst/>
          </a:prstGeom>
          <a:ln w="28575">
            <a:solidFill>
              <a:schemeClr val="accent1"/>
            </a:solidFill>
          </a:ln>
        </p:spPr>
        <p:txBody>
          <a:bodyPr>
            <a:normAutofit/>
          </a:bodyPr>
          <a:lstStyle>
            <a:lvl1pPr marL="0" indent="0">
              <a:buNone/>
              <a:defRPr sz="1400">
                <a:solidFill>
                  <a:schemeClr val="bg1"/>
                </a:solidFill>
              </a:defRPr>
            </a:lvl1pPr>
          </a:lstStyle>
          <a:p>
            <a:r>
              <a:rPr lang="en-US" smtClean="0"/>
              <a:t>Drag picture to placeholder or click icon to add</a:t>
            </a:r>
            <a:endParaRPr/>
          </a:p>
        </p:txBody>
      </p:sp>
      <p:sp>
        <p:nvSpPr>
          <p:cNvPr id="10" name="Picture Placeholder 8"/>
          <p:cNvSpPr>
            <a:spLocks noGrp="1"/>
          </p:cNvSpPr>
          <p:nvPr>
            <p:ph type="pic" sz="quarter" idx="15"/>
          </p:nvPr>
        </p:nvSpPr>
        <p:spPr>
          <a:xfrm>
            <a:off x="269875" y="762000"/>
            <a:ext cx="2092325" cy="2092325"/>
          </a:xfrm>
          <a:prstGeom prst="ellipse">
            <a:avLst/>
          </a:prstGeom>
          <a:ln w="28575">
            <a:solidFill>
              <a:schemeClr val="accent1"/>
            </a:solidFill>
          </a:ln>
        </p:spPr>
        <p:txBody>
          <a:bodyPr>
            <a:normAutofit/>
          </a:bodyPr>
          <a:lstStyle>
            <a:lvl1pPr marL="0" indent="0">
              <a:buNone/>
              <a:defRPr sz="1800">
                <a:solidFill>
                  <a:schemeClr val="bg1"/>
                </a:solidFill>
              </a:defRPr>
            </a:lvl1pPr>
          </a:lstStyle>
          <a:p>
            <a:r>
              <a:rPr lang="en-US" smtClean="0"/>
              <a:t>Drag picture to placeholder or click icon to add</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457200" y="2568388"/>
            <a:ext cx="8228013" cy="3468875"/>
          </a:xfrm>
        </p:spPr>
        <p:txBody>
          <a:bodyPr vert="eaVert"/>
          <a:lstStyle>
            <a:lvl5pPr>
              <a:defRPr/>
            </a:lvl5pPr>
            <a:lvl6pPr marL="1719072">
              <a:defRPr/>
            </a:lvl6pPr>
            <a:lvl7pPr marL="1719072">
              <a:defRPr/>
            </a:lvl7pPr>
            <a:lvl8pPr marL="1719072">
              <a:defRPr/>
            </a:lvl8pPr>
            <a:lvl9pPr marL="1719072">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79BC7E7-EA8E-4DA7-915E-CC098D9BADCB}" type="datetimeFigureOut">
              <a:rPr lang="en-US" smtClean="0"/>
              <a:t>8/9/18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38"/>
            <a:ext cx="1524000" cy="5851525"/>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416859"/>
            <a:ext cx="6019800" cy="5615642"/>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79BC7E7-EA8E-4DA7-915E-CC098D9BADCB}" type="datetimeFigureOut">
              <a:rPr lang="en-US" smtClean="0"/>
              <a:t>8/9/18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79BC7E7-EA8E-4DA7-915E-CC098D9BADCB}" type="datetimeFigureOut">
              <a:rPr lang="en-US" smtClean="0"/>
              <a:t>8/9/18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2F5E10-5301-4EE6-90D2-A6C4A3F62BE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45141"/>
            <a:ext cx="8229600" cy="1143000"/>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39775" y="2770094"/>
            <a:ext cx="7662864" cy="326716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fld id="{679BC7E7-EA8E-4DA7-915E-CC098D9BADCB}" type="datetimeFigureOut">
              <a:rPr lang="en-US" smtClean="0"/>
              <a:t>8/9/18</a:t>
            </a:fld>
            <a:endParaRPr lang="en-US"/>
          </a:p>
        </p:txBody>
      </p:sp>
      <p:sp>
        <p:nvSpPr>
          <p:cNvPr id="5" name="Footer Placeholder 4"/>
          <p:cNvSpPr>
            <a:spLocks noGrp="1"/>
          </p:cNvSpPr>
          <p:nvPr>
            <p:ph type="ftr" sz="quarter" idx="3"/>
          </p:nvPr>
        </p:nvSpPr>
        <p:spPr>
          <a:xfrm>
            <a:off x="5789613" y="6356350"/>
            <a:ext cx="2895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4305300" y="6356350"/>
            <a:ext cx="533400" cy="365125"/>
          </a:xfrm>
          <a:prstGeom prst="rect">
            <a:avLst/>
          </a:prstGeom>
        </p:spPr>
        <p:txBody>
          <a:bodyPr vert="horz" lIns="91440" tIns="45720" rIns="91440" bIns="45720" rtlCol="0" anchor="ctr"/>
          <a:lstStyle>
            <a:lvl1pPr algn="ctr">
              <a:defRPr sz="1100" b="1">
                <a:solidFill>
                  <a:schemeClr val="tx1">
                    <a:lumMod val="50000"/>
                    <a:lumOff val="50000"/>
                  </a:schemeClr>
                </a:solidFill>
              </a:defRPr>
            </a:lvl1pPr>
          </a:lstStyle>
          <a:p>
            <a:fld id="{9F2F5E10-5301-4EE6-90D2-A6C4A3F62BE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ctr" defTabSz="914400" rtl="0" eaLnBrk="1" latinLnBrk="0" hangingPunct="1">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SzPct val="90000"/>
        <a:buFont typeface="Wingdings" pitchFamily="2" charset="2"/>
        <a:buChar char="S"/>
        <a:defRPr sz="22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60000"/>
            <a:lumOff val="40000"/>
          </a:schemeClr>
        </a:buClr>
        <a:buSzPct val="90000"/>
        <a:buFont typeface="Wingdings" pitchFamily="2" charset="2"/>
        <a:buChar char="S"/>
        <a:defRPr sz="20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SzPct val="90000"/>
        <a:buFont typeface="Wingdings" pitchFamily="2" charset="2"/>
        <a:buChar char="S"/>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60000"/>
            <a:lumOff val="40000"/>
          </a:schemeClr>
        </a:buClr>
        <a:buSzPct val="90000"/>
        <a:buFont typeface="Wingdings" pitchFamily="2" charset="2"/>
        <a:buChar char="S"/>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SzPct val="90000"/>
        <a:buFont typeface="Wingdings" pitchFamily="2" charset="2"/>
        <a:buChar char="S"/>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SzPct val="90000"/>
        <a:buFont typeface="Wingdings" pitchFamily="2"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link-springer-com.libproxy.library.wmich.edu/article/10.1007/s10583-012-9177-0%23CR28" TargetMode="External"/><Relationship Id="rId3" Type="http://schemas.openxmlformats.org/officeDocument/2006/relationships/hyperlink" Target="https://link-springer-com.libproxy.library.wmich.edu/article/10.1007/s10583-012-9177-0%23CR12"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link-springer-com.libproxy.library.wmich.edu/article/10.1007/s10583-012-9177-0%23CR13" TargetMode="External"/><Relationship Id="rId3" Type="http://schemas.openxmlformats.org/officeDocument/2006/relationships/hyperlink" Target="https://link-springer-com.libproxy.library.wmich.edu/article/10.1007/s10583-012-9177-0%23CR11"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link-springer-com.libproxy.library.wmich.edu/article/10.1007/s10583-012-9177-0%23CR41" TargetMode="External"/><Relationship Id="rId4" Type="http://schemas.openxmlformats.org/officeDocument/2006/relationships/hyperlink" Target="https://link-springer-com.libproxy.library.wmich.edu/article/10.1007/s10583-012-9177-0%23CR48" TargetMode="External"/><Relationship Id="rId5" Type="http://schemas.openxmlformats.org/officeDocument/2006/relationships/hyperlink" Target="https://link-springer-com.libproxy.library.wmich.edu/article/10.1007/s10583-012-9177-0%23CR51" TargetMode="External"/><Relationship Id="rId6" Type="http://schemas.openxmlformats.org/officeDocument/2006/relationships/hyperlink" Target="https://link-springer-com.libproxy.library.wmich.edu/article/10.1007/s10583-012-9177-0%23CR46" TargetMode="External"/><Relationship Id="rId7" Type="http://schemas.openxmlformats.org/officeDocument/2006/relationships/hyperlink" Target="https://link-springer-com.libproxy.library.wmich.edu/article/10.1007/s10583-012-9177-0%23CR42" TargetMode="External"/><Relationship Id="rId8" Type="http://schemas.openxmlformats.org/officeDocument/2006/relationships/hyperlink" Target="https://link-springer-com.libproxy.library.wmich.edu/article/10.1007/s10583-012-9177-0%23CR40" TargetMode="External"/><Relationship Id="rId9" Type="http://schemas.openxmlformats.org/officeDocument/2006/relationships/hyperlink" Target="https://link-springer-com.libproxy.library.wmich.edu/article/10.1007/s10583-012-9177-0%23CR43" TargetMode="External"/><Relationship Id="rId10" Type="http://schemas.openxmlformats.org/officeDocument/2006/relationships/hyperlink" Target="https://link-springer-com.libproxy.library.wmich.edu/article/10.1007/s10583-012-9177-0%23CR47" TargetMode="External"/><Relationship Id="rId1" Type="http://schemas.openxmlformats.org/officeDocument/2006/relationships/slideLayout" Target="../slideLayouts/slideLayout2.xml"/><Relationship Id="rId2" Type="http://schemas.openxmlformats.org/officeDocument/2006/relationships/hyperlink" Target="https://link-springer-com.libproxy.library.wmich.edu/article/10.1007/s10583-012-9177-0%23CR50"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Disability in </a:t>
            </a:r>
            <a:br>
              <a:rPr lang="en-US" dirty="0" smtClean="0"/>
            </a:br>
            <a:r>
              <a:rPr lang="en-US" dirty="0" smtClean="0"/>
              <a:t>Children’s Literature</a:t>
            </a:r>
            <a:endParaRPr lang="en-US" dirty="0"/>
          </a:p>
        </p:txBody>
      </p:sp>
      <p:sp>
        <p:nvSpPr>
          <p:cNvPr id="3" name="Subtitle 2"/>
          <p:cNvSpPr>
            <a:spLocks noGrp="1"/>
          </p:cNvSpPr>
          <p:nvPr>
            <p:ph type="subTitle" idx="1"/>
          </p:nvPr>
        </p:nvSpPr>
        <p:spPr/>
        <p:txBody>
          <a:bodyPr>
            <a:normAutofit fontScale="92500" lnSpcReduction="10000"/>
          </a:bodyPr>
          <a:lstStyle/>
          <a:p>
            <a:r>
              <a:rPr lang="en-US" dirty="0" smtClean="0"/>
              <a:t>Critical Considerations from Jen Scott </a:t>
            </a:r>
            <a:r>
              <a:rPr lang="en-US" dirty="0" err="1" smtClean="0"/>
              <a:t>Curwood</a:t>
            </a:r>
            <a:r>
              <a:rPr lang="en-US" dirty="0" smtClean="0"/>
              <a:t> and Elizabeth Wheeler</a:t>
            </a:r>
          </a:p>
          <a:p>
            <a:endParaRPr lang="en-US" dirty="0" smtClean="0"/>
          </a:p>
          <a:p>
            <a:r>
              <a:rPr lang="en-US" dirty="0" smtClean="0"/>
              <a:t>Dr. Meghann Meeusen</a:t>
            </a:r>
          </a:p>
          <a:p>
            <a:r>
              <a:rPr lang="en-US" dirty="0" smtClean="0"/>
              <a:t>Western Michigan University</a:t>
            </a:r>
            <a:endParaRPr lang="en-US" dirty="0"/>
          </a:p>
        </p:txBody>
      </p:sp>
    </p:spTree>
    <p:extLst>
      <p:ext uri="{BB962C8B-B14F-4D97-AF65-F5344CB8AC3E}">
        <p14:creationId xmlns:p14="http://schemas.microsoft.com/office/powerpoint/2010/main" val="2338228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Questions</a:t>
            </a:r>
            <a:endParaRPr lang="en-US" dirty="0"/>
          </a:p>
        </p:txBody>
      </p:sp>
      <p:sp>
        <p:nvSpPr>
          <p:cNvPr id="3" name="Content Placeholder 2"/>
          <p:cNvSpPr>
            <a:spLocks noGrp="1"/>
          </p:cNvSpPr>
          <p:nvPr>
            <p:ph idx="1"/>
          </p:nvPr>
        </p:nvSpPr>
        <p:spPr/>
        <p:txBody>
          <a:bodyPr>
            <a:normAutofit lnSpcReduction="10000"/>
          </a:bodyPr>
          <a:lstStyle/>
          <a:p>
            <a:r>
              <a:rPr lang="en-US" dirty="0" smtClean="0"/>
              <a:t>Jen Scott </a:t>
            </a:r>
            <a:r>
              <a:rPr lang="en-US" dirty="0" err="1" smtClean="0"/>
              <a:t>Curwood</a:t>
            </a:r>
            <a:r>
              <a:rPr lang="en-US" dirty="0"/>
              <a:t>:  </a:t>
            </a:r>
            <a:r>
              <a:rPr lang="en-US" dirty="0" smtClean="0"/>
              <a:t>“Redefining </a:t>
            </a:r>
            <a:r>
              <a:rPr lang="en-US" dirty="0"/>
              <a:t>Normal: A Critical Analysis of (Dis)ability in Young Adult </a:t>
            </a:r>
            <a:r>
              <a:rPr lang="en-US" dirty="0" smtClean="0"/>
              <a:t>Literature”</a:t>
            </a:r>
          </a:p>
          <a:p>
            <a:pPr lvl="1"/>
            <a:r>
              <a:rPr lang="en-US" i="1" dirty="0" smtClean="0"/>
              <a:t>Children’s Literature in Education</a:t>
            </a:r>
            <a:r>
              <a:rPr lang="en-US" dirty="0" smtClean="0"/>
              <a:t>, 2013</a:t>
            </a:r>
            <a:endParaRPr lang="en-US" dirty="0"/>
          </a:p>
          <a:p>
            <a:r>
              <a:rPr lang="en-US" dirty="0"/>
              <a:t>How can critical theories shed light on the representations of disability in contemporary young adult literature?</a:t>
            </a:r>
          </a:p>
          <a:p>
            <a:r>
              <a:rPr lang="en-US" dirty="0"/>
              <a:t>By including young adult literature that features a character with a disability, how can teachers promote students’ critical literacy skills within the secondary English curriculum?</a:t>
            </a:r>
          </a:p>
          <a:p>
            <a:endParaRPr lang="en-US" dirty="0"/>
          </a:p>
        </p:txBody>
      </p:sp>
    </p:spTree>
    <p:extLst>
      <p:ext uri="{BB962C8B-B14F-4D97-AF65-F5344CB8AC3E}">
        <p14:creationId xmlns:p14="http://schemas.microsoft.com/office/powerpoint/2010/main" val="3403525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Problematics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a:t>Consider three classic works that are taught in many secondary English classrooms: </a:t>
            </a:r>
            <a:r>
              <a:rPr lang="en-US" i="1" dirty="0"/>
              <a:t>Richard III</a:t>
            </a:r>
            <a:r>
              <a:rPr lang="en-US" dirty="0"/>
              <a:t>, </a:t>
            </a:r>
            <a:r>
              <a:rPr lang="en-US" i="1" dirty="0"/>
              <a:t>Moby Dick,</a:t>
            </a:r>
            <a:r>
              <a:rPr lang="en-US" dirty="0"/>
              <a:t> and </a:t>
            </a:r>
            <a:r>
              <a:rPr lang="en-US" i="1" dirty="0"/>
              <a:t>A Christmas Carol</a:t>
            </a:r>
            <a:r>
              <a:rPr lang="en-US" dirty="0"/>
              <a:t> that include the “murderous, hunchbacked king, Richard III… the obsessive, one-legged captain, Ahab… and the sentimental, hobbling urchin, Tiny Tim” (Mitchell and Snyder, </a:t>
            </a:r>
            <a:r>
              <a:rPr lang="en-US" dirty="0">
                <a:hlinkClick r:id="rId2" tooltip="View reference"/>
              </a:rPr>
              <a:t>2000</a:t>
            </a:r>
            <a:r>
              <a:rPr lang="en-US" dirty="0"/>
              <a:t>, p. 17). </a:t>
            </a:r>
            <a:endParaRPr lang="en-US" dirty="0" smtClean="0"/>
          </a:p>
          <a:p>
            <a:r>
              <a:rPr lang="en-US" dirty="0" smtClean="0"/>
              <a:t>While </a:t>
            </a:r>
            <a:r>
              <a:rPr lang="en-US" dirty="0"/>
              <a:t>most representations of disability in classic literature are negative or restrictive, others are intended to elicit the audience’s sentimentality and pity. Historically, characters with disabilities are pivotal in the moral development of other characters or they serve as literary symbolism (</a:t>
            </a:r>
            <a:r>
              <a:rPr lang="en-US" dirty="0" err="1"/>
              <a:t>Dyches</a:t>
            </a:r>
            <a:r>
              <a:rPr lang="en-US" dirty="0"/>
              <a:t> and Prater, </a:t>
            </a:r>
            <a:r>
              <a:rPr lang="en-US" dirty="0">
                <a:hlinkClick r:id="rId3" tooltip="View reference"/>
              </a:rPr>
              <a:t>2000</a:t>
            </a:r>
            <a:r>
              <a:rPr lang="en-US" dirty="0"/>
              <a:t>).</a:t>
            </a:r>
          </a:p>
        </p:txBody>
      </p:sp>
    </p:spTree>
    <p:extLst>
      <p:ext uri="{BB962C8B-B14F-4D97-AF65-F5344CB8AC3E}">
        <p14:creationId xmlns:p14="http://schemas.microsoft.com/office/powerpoint/2010/main" val="3912194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Backdrop</a:t>
            </a:r>
            <a:endParaRPr lang="en-US" dirty="0"/>
          </a:p>
        </p:txBody>
      </p:sp>
      <p:sp>
        <p:nvSpPr>
          <p:cNvPr id="3" name="Content Placeholder 2"/>
          <p:cNvSpPr>
            <a:spLocks noGrp="1"/>
          </p:cNvSpPr>
          <p:nvPr>
            <p:ph idx="1"/>
          </p:nvPr>
        </p:nvSpPr>
        <p:spPr/>
        <p:txBody>
          <a:bodyPr>
            <a:normAutofit lnSpcReduction="10000"/>
          </a:bodyPr>
          <a:lstStyle/>
          <a:p>
            <a:r>
              <a:rPr lang="en-US" dirty="0"/>
              <a:t>Poststructuralist models of discourse have influenced critical literacy. Michel Foucault (</a:t>
            </a:r>
            <a:r>
              <a:rPr lang="en-US" dirty="0">
                <a:hlinkClick r:id="rId2" tooltip="View reference"/>
              </a:rPr>
              <a:t>1972</a:t>
            </a:r>
            <a:r>
              <a:rPr lang="en-US" dirty="0"/>
              <a:t>) and Jacques Derrida (</a:t>
            </a:r>
            <a:r>
              <a:rPr lang="en-US" dirty="0">
                <a:hlinkClick r:id="rId3" tooltip="View reference"/>
              </a:rPr>
              <a:t>1978</a:t>
            </a:r>
            <a:r>
              <a:rPr lang="en-US" dirty="0"/>
              <a:t>) draw our attention to the ways in which binary oppositions obscure the complexity of discourse. </a:t>
            </a:r>
            <a:endParaRPr lang="en-US" dirty="0" smtClean="0"/>
          </a:p>
          <a:p>
            <a:r>
              <a:rPr lang="en-US" dirty="0" smtClean="0"/>
              <a:t>In </a:t>
            </a:r>
            <a:r>
              <a:rPr lang="en-US" dirty="0"/>
              <a:t>terms of disability, these binary oppositions are evident in paired concepts such as normal and abnormal as well as ability and disability. In order to challenge binary oppositions, teachers must interrogate the roles that power, agency, and identity </a:t>
            </a:r>
            <a:r>
              <a:rPr lang="en-US" dirty="0" smtClean="0"/>
              <a:t>play…</a:t>
            </a:r>
            <a:endParaRPr lang="en-US" dirty="0"/>
          </a:p>
        </p:txBody>
      </p:sp>
    </p:spTree>
    <p:extLst>
      <p:ext uri="{BB962C8B-B14F-4D97-AF65-F5344CB8AC3E}">
        <p14:creationId xmlns:p14="http://schemas.microsoft.com/office/powerpoint/2010/main" val="834716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to Consider</a:t>
            </a:r>
            <a:endParaRPr lang="en-US" dirty="0"/>
          </a:p>
        </p:txBody>
      </p:sp>
      <p:sp>
        <p:nvSpPr>
          <p:cNvPr id="3" name="Content Placeholder 2"/>
          <p:cNvSpPr>
            <a:spLocks noGrp="1"/>
          </p:cNvSpPr>
          <p:nvPr>
            <p:ph idx="1"/>
          </p:nvPr>
        </p:nvSpPr>
        <p:spPr/>
        <p:txBody>
          <a:bodyPr>
            <a:normAutofit fontScale="92500" lnSpcReduction="20000"/>
          </a:bodyPr>
          <a:lstStyle/>
          <a:p>
            <a:r>
              <a:rPr lang="en-US" dirty="0"/>
              <a:t>Which character embodies or expresses a normalcy narrative?</a:t>
            </a:r>
          </a:p>
          <a:p>
            <a:r>
              <a:rPr lang="en-US" dirty="0"/>
              <a:t>Which character challenges a normalcy narrative? What are the personal or political implications of this challenge?</a:t>
            </a:r>
          </a:p>
          <a:p>
            <a:r>
              <a:rPr lang="en-US" dirty="0"/>
              <a:t>(How) does the author integrate a disability </a:t>
            </a:r>
            <a:r>
              <a:rPr lang="en-US" dirty="0" err="1"/>
              <a:t>counternarrative</a:t>
            </a:r>
            <a:r>
              <a:rPr lang="en-US" dirty="0"/>
              <a:t> into the storyline? Is it evident in the character’s thoughts, words, or actions?</a:t>
            </a:r>
          </a:p>
          <a:p>
            <a:r>
              <a:rPr lang="en-US" dirty="0"/>
              <a:t>How does disability shape the character’s identity? What other factors come into play as the character makes (and remakes) his or her identity?</a:t>
            </a:r>
          </a:p>
          <a:p>
            <a:endParaRPr lang="en-US" dirty="0"/>
          </a:p>
        </p:txBody>
      </p:sp>
    </p:spTree>
    <p:extLst>
      <p:ext uri="{BB962C8B-B14F-4D97-AF65-F5344CB8AC3E}">
        <p14:creationId xmlns:p14="http://schemas.microsoft.com/office/powerpoint/2010/main" val="1425824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to Consider</a:t>
            </a:r>
            <a:endParaRPr lang="en-US" dirty="0"/>
          </a:p>
        </p:txBody>
      </p:sp>
      <p:sp>
        <p:nvSpPr>
          <p:cNvPr id="3" name="Content Placeholder 2"/>
          <p:cNvSpPr>
            <a:spLocks noGrp="1"/>
          </p:cNvSpPr>
          <p:nvPr>
            <p:ph idx="1"/>
          </p:nvPr>
        </p:nvSpPr>
        <p:spPr/>
        <p:txBody>
          <a:bodyPr>
            <a:normAutofit fontScale="92500"/>
          </a:bodyPr>
          <a:lstStyle/>
          <a:p>
            <a:r>
              <a:rPr lang="en-US" dirty="0" smtClean="0"/>
              <a:t>How </a:t>
            </a:r>
            <a:r>
              <a:rPr lang="en-US" dirty="0"/>
              <a:t>does the character’s disability impact the way other characters perceive or respond to him or her?</a:t>
            </a:r>
          </a:p>
          <a:p>
            <a:r>
              <a:rPr lang="en-US" dirty="0"/>
              <a:t>Who has power? How does that change as the plot develops?</a:t>
            </a:r>
          </a:p>
          <a:p>
            <a:r>
              <a:rPr lang="en-US" dirty="0"/>
              <a:t>How does the setting of the novel influence characters’ identities?</a:t>
            </a:r>
          </a:p>
          <a:p>
            <a:r>
              <a:rPr lang="en-US" dirty="0"/>
              <a:t>For a character with a disability, where are the moments for agency within the story?</a:t>
            </a:r>
          </a:p>
          <a:p>
            <a:endParaRPr lang="en-US" dirty="0"/>
          </a:p>
        </p:txBody>
      </p:sp>
    </p:spTree>
    <p:extLst>
      <p:ext uri="{BB962C8B-B14F-4D97-AF65-F5344CB8AC3E}">
        <p14:creationId xmlns:p14="http://schemas.microsoft.com/office/powerpoint/2010/main" val="339071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Texts to Consider</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Some </a:t>
            </a:r>
            <a:r>
              <a:rPr lang="en-US" dirty="0"/>
              <a:t>work, such as the graphic novel </a:t>
            </a:r>
            <a:r>
              <a:rPr lang="en-US" i="1" dirty="0"/>
              <a:t>Blankets</a:t>
            </a:r>
            <a:r>
              <a:rPr lang="en-US" dirty="0"/>
              <a:t> (Thompson, </a:t>
            </a:r>
            <a:r>
              <a:rPr lang="en-US" dirty="0">
                <a:hlinkClick r:id="rId2" tooltip="View reference"/>
              </a:rPr>
              <a:t>2003</a:t>
            </a:r>
            <a:r>
              <a:rPr lang="en-US" dirty="0"/>
              <a:t>), includes the portrayal of characters with disabilities, but these characters are not central to the plot. In other work, the main character has a disability but it is not an essential element of the story. For example, in the Schneider Family Award-winning book </a:t>
            </a:r>
            <a:r>
              <a:rPr lang="en-US" i="1" dirty="0"/>
              <a:t>Waiting for Normal</a:t>
            </a:r>
            <a:r>
              <a:rPr lang="en-US" dirty="0"/>
              <a:t> (Connor, </a:t>
            </a:r>
            <a:r>
              <a:rPr lang="en-US" dirty="0">
                <a:hlinkClick r:id="rId3" tooltip="View reference"/>
              </a:rPr>
              <a:t>2008</a:t>
            </a:r>
            <a:r>
              <a:rPr lang="en-US" dirty="0"/>
              <a:t>), the protagonist has dyslexia, but her disability is not a central theme. </a:t>
            </a:r>
            <a:endParaRPr lang="en-US" dirty="0" smtClean="0"/>
          </a:p>
          <a:p>
            <a:r>
              <a:rPr lang="en-US" dirty="0" smtClean="0"/>
              <a:t>Recently </a:t>
            </a:r>
            <a:r>
              <a:rPr lang="en-US" dirty="0"/>
              <a:t>published works such as </a:t>
            </a:r>
            <a:r>
              <a:rPr lang="en-US" i="1" dirty="0"/>
              <a:t>Wonderstruck</a:t>
            </a:r>
            <a:r>
              <a:rPr lang="en-US" dirty="0"/>
              <a:t> (Selznick, </a:t>
            </a:r>
            <a:r>
              <a:rPr lang="en-US" dirty="0">
                <a:hlinkClick r:id="rId4" tooltip="View reference"/>
              </a:rPr>
              <a:t>2011</a:t>
            </a:r>
            <a:r>
              <a:rPr lang="en-US" dirty="0"/>
              <a:t>), </a:t>
            </a:r>
            <a:r>
              <a:rPr lang="en-US" i="1" dirty="0"/>
              <a:t>The Running Dream</a:t>
            </a:r>
            <a:r>
              <a:rPr lang="en-US" dirty="0"/>
              <a:t> (Van </a:t>
            </a:r>
            <a:r>
              <a:rPr lang="en-US" dirty="0" err="1"/>
              <a:t>Draanen</a:t>
            </a:r>
            <a:r>
              <a:rPr lang="en-US" dirty="0"/>
              <a:t> and </a:t>
            </a:r>
            <a:r>
              <a:rPr lang="en-US" dirty="0" err="1"/>
              <a:t>Wendelin</a:t>
            </a:r>
            <a:r>
              <a:rPr lang="en-US" dirty="0"/>
              <a:t> </a:t>
            </a:r>
            <a:r>
              <a:rPr lang="en-US" dirty="0">
                <a:hlinkClick r:id="rId5" tooltip="View reference"/>
              </a:rPr>
              <a:t>2012</a:t>
            </a:r>
            <a:r>
              <a:rPr lang="en-US" dirty="0"/>
              <a:t>), </a:t>
            </a:r>
            <a:r>
              <a:rPr lang="en-US" i="1" dirty="0"/>
              <a:t>Accidents of Nature</a:t>
            </a:r>
            <a:r>
              <a:rPr lang="en-US" dirty="0"/>
              <a:t> (Johnson, </a:t>
            </a:r>
            <a:r>
              <a:rPr lang="en-US" dirty="0">
                <a:hlinkClick r:id="rId6" tooltip="View reference"/>
              </a:rPr>
              <a:t>2006</a:t>
            </a:r>
            <a:r>
              <a:rPr lang="en-US" dirty="0"/>
              <a:t>), </a:t>
            </a:r>
            <a:r>
              <a:rPr lang="en-US" i="1" dirty="0"/>
              <a:t>The London Eye Mystery</a:t>
            </a:r>
            <a:r>
              <a:rPr lang="en-US" dirty="0"/>
              <a:t> (Dowd, </a:t>
            </a:r>
            <a:r>
              <a:rPr lang="en-US" dirty="0">
                <a:hlinkClick r:id="rId7" tooltip="View reference"/>
              </a:rPr>
              <a:t>2009</a:t>
            </a:r>
            <a:r>
              <a:rPr lang="en-US" dirty="0"/>
              <a:t>), </a:t>
            </a:r>
            <a:r>
              <a:rPr lang="en-US" i="1" dirty="0"/>
              <a:t>Anything But Typical</a:t>
            </a:r>
            <a:r>
              <a:rPr lang="en-US" dirty="0"/>
              <a:t> (Baskin, </a:t>
            </a:r>
            <a:r>
              <a:rPr lang="en-US" dirty="0">
                <a:hlinkClick r:id="rId8" tooltip="View reference"/>
              </a:rPr>
              <a:t>2009</a:t>
            </a:r>
            <a:r>
              <a:rPr lang="en-US" dirty="0"/>
              <a:t>), </a:t>
            </a:r>
            <a:r>
              <a:rPr lang="en-US" i="1" dirty="0"/>
              <a:t>Out of My Mind</a:t>
            </a:r>
            <a:r>
              <a:rPr lang="en-US" dirty="0"/>
              <a:t> (Draper, </a:t>
            </a:r>
            <a:r>
              <a:rPr lang="en-US" dirty="0">
                <a:hlinkClick r:id="rId9" tooltip="View reference"/>
              </a:rPr>
              <a:t>2010</a:t>
            </a:r>
            <a:r>
              <a:rPr lang="en-US" dirty="0"/>
              <a:t>), and </a:t>
            </a:r>
            <a:r>
              <a:rPr lang="en-US" i="1" dirty="0"/>
              <a:t>Rules</a:t>
            </a:r>
            <a:r>
              <a:rPr lang="en-US" dirty="0"/>
              <a:t> (Lord, </a:t>
            </a:r>
            <a:r>
              <a:rPr lang="en-US" dirty="0">
                <a:hlinkClick r:id="rId10" tooltip="View reference"/>
              </a:rPr>
              <a:t>2006</a:t>
            </a:r>
            <a:r>
              <a:rPr lang="en-US" dirty="0"/>
              <a:t>) present complex and compelling insight into multiple disabilities.</a:t>
            </a:r>
          </a:p>
        </p:txBody>
      </p:sp>
    </p:spTree>
    <p:extLst>
      <p:ext uri="{BB962C8B-B14F-4D97-AF65-F5344CB8AC3E}">
        <p14:creationId xmlns:p14="http://schemas.microsoft.com/office/powerpoint/2010/main" val="4053772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Perspective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Elizabeth </a:t>
            </a:r>
            <a:r>
              <a:rPr lang="en-US" dirty="0"/>
              <a:t>A. </a:t>
            </a:r>
            <a:r>
              <a:rPr lang="en-US" dirty="0" smtClean="0"/>
              <a:t>Wheeler:  “</a:t>
            </a:r>
            <a:r>
              <a:rPr lang="en-US" dirty="0"/>
              <a:t>No Monsters in This Fairy Tale: Wonder and the New Children’s </a:t>
            </a:r>
            <a:r>
              <a:rPr lang="en-US" dirty="0" smtClean="0"/>
              <a:t>Literature”</a:t>
            </a:r>
            <a:endParaRPr lang="en-US" dirty="0"/>
          </a:p>
          <a:p>
            <a:pPr lvl="1"/>
            <a:r>
              <a:rPr lang="en-US" i="1" dirty="0" smtClean="0"/>
              <a:t>Children’s Literature, 2013</a:t>
            </a:r>
            <a:endParaRPr lang="en-US" i="1" dirty="0"/>
          </a:p>
          <a:p>
            <a:r>
              <a:rPr lang="en-US" dirty="0" smtClean="0"/>
              <a:t>Abstract:  Twenty</a:t>
            </a:r>
            <a:r>
              <a:rPr lang="en-US" dirty="0"/>
              <a:t>-first century children’s books stage a revolution in the portrayal of kids with disabilities and their communities. R.J. Palacio’s bestselling novel </a:t>
            </a:r>
            <a:r>
              <a:rPr lang="en-US" i="1" dirty="0"/>
              <a:t>Wonder</a:t>
            </a:r>
            <a:r>
              <a:rPr lang="en-US" dirty="0"/>
              <a:t> (2012) captures a middle school experiencing its first disability inclusion and presents an important vision of social change. The new kid in school faces down staring and monster stereotypes. Granted, </a:t>
            </a:r>
            <a:r>
              <a:rPr lang="en-US" i="1" dirty="0"/>
              <a:t>Wonder</a:t>
            </a:r>
            <a:r>
              <a:rPr lang="en-US" dirty="0"/>
              <a:t> </a:t>
            </a:r>
            <a:r>
              <a:rPr lang="en-US" dirty="0" smtClean="0"/>
              <a:t>[also] oversimplifies </a:t>
            </a:r>
            <a:r>
              <a:rPr lang="en-US" dirty="0"/>
              <a:t>political and physical realities.</a:t>
            </a:r>
          </a:p>
        </p:txBody>
      </p:sp>
    </p:spTree>
    <p:extLst>
      <p:ext uri="{BB962C8B-B14F-4D97-AF65-F5344CB8AC3E}">
        <p14:creationId xmlns:p14="http://schemas.microsoft.com/office/powerpoint/2010/main" val="3435673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Ideas about Community</a:t>
            </a:r>
            <a:endParaRPr lang="en-US" dirty="0"/>
          </a:p>
        </p:txBody>
      </p:sp>
      <p:sp>
        <p:nvSpPr>
          <p:cNvPr id="3" name="Content Placeholder 2"/>
          <p:cNvSpPr>
            <a:spLocks noGrp="1"/>
          </p:cNvSpPr>
          <p:nvPr>
            <p:ph idx="1"/>
          </p:nvPr>
        </p:nvSpPr>
        <p:spPr/>
        <p:txBody>
          <a:bodyPr>
            <a:normAutofit fontScale="92500" lnSpcReduction="20000"/>
          </a:bodyPr>
          <a:lstStyle/>
          <a:p>
            <a:r>
              <a:rPr lang="en-US" dirty="0"/>
              <a:t>Disability studies emphasizes the public profile of disability as a shared culture, a community, and a political movement. A core value of the discipline is the social model of disability, as opposed to the individual model. </a:t>
            </a:r>
            <a:endParaRPr lang="en-US" dirty="0" smtClean="0"/>
          </a:p>
          <a:p>
            <a:r>
              <a:rPr lang="en-US" dirty="0" smtClean="0"/>
              <a:t>However</a:t>
            </a:r>
            <a:r>
              <a:rPr lang="en-US" dirty="0"/>
              <a:t>, most children don’t grow up around others who share their disability. Furthermore, most realist children’s books stay in the relatively small circle of the family and the school. </a:t>
            </a:r>
            <a:endParaRPr lang="en-US" dirty="0" smtClean="0"/>
          </a:p>
          <a:p>
            <a:r>
              <a:rPr lang="en-US" dirty="0" smtClean="0"/>
              <a:t>[But] twenty</a:t>
            </a:r>
            <a:r>
              <a:rPr lang="en-US" dirty="0"/>
              <a:t>-first-</a:t>
            </a:r>
            <a:r>
              <a:rPr lang="en-US" dirty="0" smtClean="0"/>
              <a:t>century… </a:t>
            </a:r>
            <a:r>
              <a:rPr lang="en-US" dirty="0"/>
              <a:t>children’s </a:t>
            </a:r>
            <a:r>
              <a:rPr lang="en-US" dirty="0" smtClean="0"/>
              <a:t>literature </a:t>
            </a:r>
            <a:r>
              <a:rPr lang="en-US" dirty="0"/>
              <a:t>offers a window into the political changes of the past forty years. Specifically, it offers insight into new forms of community. </a:t>
            </a:r>
          </a:p>
        </p:txBody>
      </p:sp>
    </p:spTree>
    <p:extLst>
      <p:ext uri="{BB962C8B-B14F-4D97-AF65-F5344CB8AC3E}">
        <p14:creationId xmlns:p14="http://schemas.microsoft.com/office/powerpoint/2010/main" val="947156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Something New?</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First</a:t>
            </a:r>
            <a:r>
              <a:rPr lang="en-US" dirty="0"/>
              <a:t>-person narratives employ </a:t>
            </a:r>
            <a:r>
              <a:rPr lang="en-US" dirty="0" smtClean="0"/>
              <a:t>casual </a:t>
            </a:r>
            <a:r>
              <a:rPr lang="en-US" dirty="0"/>
              <a:t>conversational style </a:t>
            </a:r>
            <a:r>
              <a:rPr lang="en-US" dirty="0" smtClean="0"/>
              <a:t>… and intimacy </a:t>
            </a:r>
            <a:r>
              <a:rPr lang="en-US" dirty="0"/>
              <a:t>of tone pulls young readers very close to the perspective of the protagonist, signaling the adult belief that kids in the general readership are willing to identify with a disabled protagonist. </a:t>
            </a:r>
            <a:endParaRPr lang="en-US" dirty="0" smtClean="0"/>
          </a:p>
          <a:p>
            <a:r>
              <a:rPr lang="en-US" dirty="0" smtClean="0"/>
              <a:t>Other </a:t>
            </a:r>
            <a:r>
              <a:rPr lang="en-US" dirty="0"/>
              <a:t>signs of change in the award-winning books include self-acceptance and family acceptance of disability. Many protagonists take a journey out of fear and silence into acceptance. </a:t>
            </a:r>
            <a:r>
              <a:rPr lang="en-US" dirty="0" smtClean="0"/>
              <a:t>But in more recent texts, characters </a:t>
            </a:r>
            <a:r>
              <a:rPr lang="en-US" dirty="0"/>
              <a:t>don’t even need to take such a journey. Disability is already a matter-of-fact part of their lives. </a:t>
            </a:r>
          </a:p>
        </p:txBody>
      </p:sp>
    </p:spTree>
    <p:extLst>
      <p:ext uri="{BB962C8B-B14F-4D97-AF65-F5344CB8AC3E}">
        <p14:creationId xmlns:p14="http://schemas.microsoft.com/office/powerpoint/2010/main" val="1644543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a:t>
            </a:r>
            <a:r>
              <a:rPr lang="en-US" i="1" dirty="0" smtClean="0"/>
              <a:t>Wonder</a:t>
            </a:r>
            <a:r>
              <a:rPr lang="en-US" dirty="0" smtClean="0"/>
              <a:t>?</a:t>
            </a:r>
            <a:endParaRPr lang="en-US" dirty="0"/>
          </a:p>
        </p:txBody>
      </p:sp>
      <p:sp>
        <p:nvSpPr>
          <p:cNvPr id="3" name="Content Placeholder 2"/>
          <p:cNvSpPr>
            <a:spLocks noGrp="1"/>
          </p:cNvSpPr>
          <p:nvPr>
            <p:ph idx="1"/>
          </p:nvPr>
        </p:nvSpPr>
        <p:spPr/>
        <p:txBody>
          <a:bodyPr/>
          <a:lstStyle/>
          <a:p>
            <a:r>
              <a:rPr lang="en-US" dirty="0" smtClean="0"/>
              <a:t>According to Wheeler:  “These </a:t>
            </a:r>
            <a:r>
              <a:rPr lang="en-US" dirty="0"/>
              <a:t>refreshing new portrayals of disability are surpassed in </a:t>
            </a:r>
            <a:r>
              <a:rPr lang="en-US" i="1" dirty="0"/>
              <a:t>Wonder</a:t>
            </a:r>
            <a:r>
              <a:rPr lang="en-US" dirty="0"/>
              <a:t>, which presents an even stronger challenge to </a:t>
            </a:r>
            <a:r>
              <a:rPr lang="en-US" dirty="0" err="1"/>
              <a:t>ableism</a:t>
            </a:r>
            <a:r>
              <a:rPr lang="en-US" dirty="0"/>
              <a:t>, or </a:t>
            </a:r>
            <a:r>
              <a:rPr lang="en-US" dirty="0" err="1"/>
              <a:t>antidisability</a:t>
            </a:r>
            <a:r>
              <a:rPr lang="en-US" dirty="0"/>
              <a:t> prejudice. The novel goes beyond self-acceptance and family acceptance, beyond insider humor and protest, to portray an entire community transformed by disability inclusion. </a:t>
            </a:r>
            <a:r>
              <a:rPr lang="en-US" i="1" dirty="0"/>
              <a:t>Wonder</a:t>
            </a:r>
            <a:r>
              <a:rPr lang="en-US" dirty="0"/>
              <a:t> represents not only a change in the portrayal of a character with a disability, but a transformation in the world that surrounds him</a:t>
            </a:r>
            <a:r>
              <a:rPr lang="en-US" dirty="0" smtClean="0"/>
              <a:t>.”</a:t>
            </a:r>
            <a:endParaRPr lang="en-US" dirty="0"/>
          </a:p>
        </p:txBody>
      </p:sp>
    </p:spTree>
    <p:extLst>
      <p:ext uri="{BB962C8B-B14F-4D97-AF65-F5344CB8AC3E}">
        <p14:creationId xmlns:p14="http://schemas.microsoft.com/office/powerpoint/2010/main" val="1325964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Problematics?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a:t>Part of the book’s appeal lies in an old-fashioned inspirational discourse in which the hero achieves success through individual striving rather than social change</a:t>
            </a:r>
            <a:r>
              <a:rPr lang="en-US" dirty="0" smtClean="0"/>
              <a:t>.</a:t>
            </a:r>
          </a:p>
          <a:p>
            <a:r>
              <a:rPr lang="en-US" dirty="0"/>
              <a:t>There are three problems with this inspirational discourse. </a:t>
            </a:r>
            <a:endParaRPr lang="en-US" dirty="0" smtClean="0"/>
          </a:p>
          <a:p>
            <a:pPr lvl="1"/>
            <a:r>
              <a:rPr lang="en-US" dirty="0" smtClean="0"/>
              <a:t>privileges </a:t>
            </a:r>
            <a:r>
              <a:rPr lang="en-US" dirty="0"/>
              <a:t>extraordinary individual strength over collective political </a:t>
            </a:r>
            <a:r>
              <a:rPr lang="en-US" dirty="0" smtClean="0"/>
              <a:t>action</a:t>
            </a:r>
          </a:p>
          <a:p>
            <a:pPr lvl="1"/>
            <a:r>
              <a:rPr lang="en-US" dirty="0" smtClean="0"/>
              <a:t>Clichéd:  We </a:t>
            </a:r>
            <a:r>
              <a:rPr lang="en-US" dirty="0"/>
              <a:t>have seen these standing ovations in far too many movies and TV shows. </a:t>
            </a:r>
            <a:endParaRPr lang="en-US" dirty="0" smtClean="0"/>
          </a:p>
          <a:p>
            <a:pPr lvl="1"/>
            <a:r>
              <a:rPr lang="en-US" dirty="0" smtClean="0"/>
              <a:t>A trope </a:t>
            </a:r>
            <a:r>
              <a:rPr lang="en-US" dirty="0"/>
              <a:t>common in children’s </a:t>
            </a:r>
            <a:r>
              <a:rPr lang="en-US" dirty="0" smtClean="0"/>
              <a:t>literature:  “</a:t>
            </a:r>
            <a:r>
              <a:rPr lang="en-US" dirty="0"/>
              <a:t>the disabled child as educational toy.”</a:t>
            </a:r>
          </a:p>
        </p:txBody>
      </p:sp>
    </p:spTree>
    <p:extLst>
      <p:ext uri="{BB962C8B-B14F-4D97-AF65-F5344CB8AC3E}">
        <p14:creationId xmlns:p14="http://schemas.microsoft.com/office/powerpoint/2010/main" val="3110609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Concerns?</a:t>
            </a:r>
            <a:endParaRPr lang="en-US" dirty="0"/>
          </a:p>
        </p:txBody>
      </p:sp>
      <p:sp>
        <p:nvSpPr>
          <p:cNvPr id="3" name="Content Placeholder 2"/>
          <p:cNvSpPr>
            <a:spLocks noGrp="1"/>
          </p:cNvSpPr>
          <p:nvPr>
            <p:ph idx="1"/>
          </p:nvPr>
        </p:nvSpPr>
        <p:spPr/>
        <p:txBody>
          <a:bodyPr>
            <a:normAutofit fontScale="85000" lnSpcReduction="20000"/>
          </a:bodyPr>
          <a:lstStyle/>
          <a:p>
            <a:r>
              <a:rPr lang="en-US" dirty="0"/>
              <a:t>Along these lines, </a:t>
            </a:r>
            <a:r>
              <a:rPr lang="en-US" i="1" dirty="0"/>
              <a:t>Wonder</a:t>
            </a:r>
            <a:r>
              <a:rPr lang="en-US" dirty="0"/>
              <a:t> also skates close to a plot device Lois Keith calls the “school project” trope, wherein an able-bodied kid befriends a kid with a disability as a homework assignment in social studies or community service. The able-bodied student “meets a disabled person, learns to be a bit more humble and goes back to school a better, wiser person” (3)</a:t>
            </a:r>
            <a:r>
              <a:rPr lang="en-US" dirty="0" smtClean="0"/>
              <a:t>.</a:t>
            </a:r>
          </a:p>
          <a:p>
            <a:r>
              <a:rPr lang="en-US" dirty="0" smtClean="0"/>
              <a:t>Wheeler focuses, however, </a:t>
            </a:r>
            <a:r>
              <a:rPr lang="en-US" dirty="0"/>
              <a:t>on </a:t>
            </a:r>
            <a:r>
              <a:rPr lang="en-US" dirty="0" smtClean="0"/>
              <a:t>“the </a:t>
            </a:r>
            <a:r>
              <a:rPr lang="en-US" dirty="0"/>
              <a:t>reciprocal friendship that grows between August and Jack. August is much more than an insight machine for Jack, much more than a temporary feel-good solution to the problem of disability prejudice. The novel depicts many obstacles in the path to an honest, sustainable friendship between an able-bodied kid and a kid with a disability. Both boys grow</a:t>
            </a:r>
            <a:r>
              <a:rPr lang="en-US" dirty="0" smtClean="0"/>
              <a:t>.”</a:t>
            </a:r>
            <a:endParaRPr lang="en-US" dirty="0"/>
          </a:p>
        </p:txBody>
      </p:sp>
    </p:spTree>
    <p:extLst>
      <p:ext uri="{BB962C8B-B14F-4D97-AF65-F5344CB8AC3E}">
        <p14:creationId xmlns:p14="http://schemas.microsoft.com/office/powerpoint/2010/main" val="1723673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Yet…</a:t>
            </a:r>
            <a:endParaRPr lang="en-US" dirty="0"/>
          </a:p>
        </p:txBody>
      </p:sp>
      <p:sp>
        <p:nvSpPr>
          <p:cNvPr id="3" name="Content Placeholder 2"/>
          <p:cNvSpPr>
            <a:spLocks noGrp="1"/>
          </p:cNvSpPr>
          <p:nvPr>
            <p:ph idx="1"/>
          </p:nvPr>
        </p:nvSpPr>
        <p:spPr/>
        <p:txBody>
          <a:bodyPr>
            <a:normAutofit fontScale="92500"/>
          </a:bodyPr>
          <a:lstStyle/>
          <a:p>
            <a:r>
              <a:rPr lang="en-US" dirty="0"/>
              <a:t>Ultimately, the novel’s appeal relies not on the individual strivings of the main character but on a vision of a community transforming itself. </a:t>
            </a:r>
          </a:p>
          <a:p>
            <a:r>
              <a:rPr lang="en-US" i="1" dirty="0"/>
              <a:t>Wonder</a:t>
            </a:r>
            <a:r>
              <a:rPr lang="en-US" dirty="0"/>
              <a:t>’s </a:t>
            </a:r>
            <a:r>
              <a:rPr lang="en-US" dirty="0" err="1"/>
              <a:t>multivoiced</a:t>
            </a:r>
            <a:r>
              <a:rPr lang="en-US" dirty="0"/>
              <a:t> narration helps Palacio even out the power dynamics between disabled and able-bodied characters. She reaches inside all these young people’s heads as they formulate and reformulate their ideas about disability, and the </a:t>
            </a:r>
            <a:r>
              <a:rPr lang="en-US" dirty="0" err="1"/>
              <a:t>multivoiced</a:t>
            </a:r>
            <a:r>
              <a:rPr lang="en-US" dirty="0"/>
              <a:t> narration brings readers into closer and closer allegiance with August in his struggle for acceptance. </a:t>
            </a:r>
          </a:p>
        </p:txBody>
      </p:sp>
    </p:spTree>
    <p:extLst>
      <p:ext uri="{BB962C8B-B14F-4D97-AF65-F5344CB8AC3E}">
        <p14:creationId xmlns:p14="http://schemas.microsoft.com/office/powerpoint/2010/main" val="2527178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Monsters</a:t>
            </a:r>
            <a:endParaRPr lang="en-US" dirty="0"/>
          </a:p>
        </p:txBody>
      </p:sp>
      <p:sp>
        <p:nvSpPr>
          <p:cNvPr id="3" name="Content Placeholder 2"/>
          <p:cNvSpPr>
            <a:spLocks noGrp="1"/>
          </p:cNvSpPr>
          <p:nvPr>
            <p:ph idx="1"/>
          </p:nvPr>
        </p:nvSpPr>
        <p:spPr/>
        <p:txBody>
          <a:bodyPr>
            <a:normAutofit/>
          </a:bodyPr>
          <a:lstStyle/>
          <a:p>
            <a:r>
              <a:rPr lang="en-US" dirty="0" smtClean="0"/>
              <a:t>Wheeler:  “However, </a:t>
            </a:r>
            <a:r>
              <a:rPr lang="en-US" i="1" dirty="0" smtClean="0"/>
              <a:t>Wonder</a:t>
            </a:r>
            <a:r>
              <a:rPr lang="en-US" dirty="0" smtClean="0"/>
              <a:t> also engages an archaic model in order to destroy it. In this model, people with disabilities are monsters. The monster model must be vanquished in order for August’s troubles to end.”</a:t>
            </a:r>
          </a:p>
          <a:p>
            <a:r>
              <a:rPr lang="en-US" i="1" dirty="0"/>
              <a:t>Wonder</a:t>
            </a:r>
            <a:r>
              <a:rPr lang="en-US" dirty="0"/>
              <a:t> is in many ways a fairy tale, with a fairy-tale happy ending. The novel even invokes the fairy-tale figure of the monster. However, it does so to work a counter- spell, turning the monster back into an ordinary boy.</a:t>
            </a:r>
            <a:endParaRPr lang="en-US" dirty="0" smtClean="0"/>
          </a:p>
          <a:p>
            <a:endParaRPr lang="en-US" dirty="0" smtClean="0"/>
          </a:p>
          <a:p>
            <a:endParaRPr lang="en-US" dirty="0"/>
          </a:p>
        </p:txBody>
      </p:sp>
    </p:spTree>
    <p:extLst>
      <p:ext uri="{BB962C8B-B14F-4D97-AF65-F5344CB8AC3E}">
        <p14:creationId xmlns:p14="http://schemas.microsoft.com/office/powerpoint/2010/main" val="3387933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a:t>
            </a:r>
            <a:endParaRPr lang="en-US" dirty="0"/>
          </a:p>
        </p:txBody>
      </p:sp>
      <p:sp>
        <p:nvSpPr>
          <p:cNvPr id="3" name="Content Placeholder 2"/>
          <p:cNvSpPr>
            <a:spLocks noGrp="1"/>
          </p:cNvSpPr>
          <p:nvPr>
            <p:ph idx="1"/>
          </p:nvPr>
        </p:nvSpPr>
        <p:spPr/>
        <p:txBody>
          <a:bodyPr>
            <a:normAutofit lnSpcReduction="10000"/>
          </a:bodyPr>
          <a:lstStyle/>
          <a:p>
            <a:r>
              <a:rPr lang="en-US" dirty="0" smtClean="0"/>
              <a:t>Is </a:t>
            </a:r>
            <a:r>
              <a:rPr lang="en-US" dirty="0"/>
              <a:t>a monster model, even one meant to overturn this model, the best way to approach representation?  </a:t>
            </a:r>
            <a:endParaRPr lang="en-US" dirty="0" smtClean="0"/>
          </a:p>
          <a:p>
            <a:r>
              <a:rPr lang="en-US" dirty="0" smtClean="0"/>
              <a:t>Is a happy ending– such a HUGE overturning in the community and within individuals– the most effective way to demonstrate the complexities of these issues?</a:t>
            </a:r>
          </a:p>
          <a:p>
            <a:r>
              <a:rPr lang="en-US" dirty="0" smtClean="0"/>
              <a:t>And </a:t>
            </a:r>
            <a:r>
              <a:rPr lang="en-US" dirty="0"/>
              <a:t>how does our exceptionally limited knowledge of his actual disability add to this element, but also limit the portrayal?</a:t>
            </a:r>
          </a:p>
          <a:p>
            <a:endParaRPr lang="en-US" dirty="0"/>
          </a:p>
        </p:txBody>
      </p:sp>
    </p:spTree>
    <p:extLst>
      <p:ext uri="{BB962C8B-B14F-4D97-AF65-F5344CB8AC3E}">
        <p14:creationId xmlns:p14="http://schemas.microsoft.com/office/powerpoint/2010/main" val="21804618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Genesis">
  <a:themeElements>
    <a:clrScheme name="Ge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Genesis">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Genesis">
      <a:fillStyleLst>
        <a:solidFill>
          <a:schemeClr val="phClr"/>
        </a:solidFill>
        <a:gradFill rotWithShape="1">
          <a:gsLst>
            <a:gs pos="0">
              <a:schemeClr val="phClr">
                <a:tint val="100000"/>
                <a:shade val="70000"/>
                <a:satMod val="100000"/>
                <a:greenMod val="110000"/>
              </a:schemeClr>
            </a:gs>
            <a:gs pos="75000">
              <a:schemeClr val="phClr">
                <a:tint val="40000"/>
                <a:satMod val="150000"/>
                <a:redMod val="100000"/>
                <a:blueMod val="100000"/>
              </a:schemeClr>
            </a:gs>
            <a:gs pos="100000">
              <a:schemeClr val="phClr">
                <a:tint val="60000"/>
                <a:satMod val="120000"/>
                <a:redMod val="100000"/>
                <a:blueMod val="100000"/>
              </a:schemeClr>
            </a:gs>
          </a:gsLst>
          <a:path path="circle">
            <a:fillToRect l="25000" t="25000" r="5000" b="5000"/>
          </a:path>
        </a:gradFill>
        <a:gradFill rotWithShape="1">
          <a:gsLst>
            <a:gs pos="0">
              <a:schemeClr val="phClr">
                <a:tint val="50000"/>
                <a:shade val="100000"/>
                <a:alpha val="100000"/>
                <a:satMod val="150000"/>
              </a:schemeClr>
            </a:gs>
            <a:gs pos="40000">
              <a:schemeClr val="phClr">
                <a:tint val="70000"/>
                <a:shade val="100000"/>
                <a:alpha val="100000"/>
                <a:satMod val="150000"/>
              </a:schemeClr>
            </a:gs>
            <a:gs pos="100000">
              <a:schemeClr val="phClr">
                <a:shade val="90000"/>
                <a:satMod val="110000"/>
              </a:schemeClr>
            </a:gs>
          </a:gsLst>
          <a:lin ang="5400000" scaled="0"/>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a:effectStyle>
        <a:effectStyle>
          <a:effectLst>
            <a:innerShdw blurRad="50800" dist="25400" dir="13500000">
              <a:srgbClr val="000000">
                <a:alpha val="75000"/>
              </a:srgbClr>
            </a:innerShdw>
            <a:reflection blurRad="101600" stA="40000" endPos="50000" dist="63500" dir="5400000" fadeDir="7200000" sy="-100000" kx="300000" rotWithShape="0"/>
          </a:effectLst>
          <a:scene3d>
            <a:camera prst="orthographicFront">
              <a:rot lat="0" lon="0" rev="0"/>
            </a:camera>
            <a:lightRig rig="chilly" dir="tr">
              <a:rot lat="0" lon="0" rev="1200000"/>
            </a:lightRig>
          </a:scene3d>
          <a:sp3d prstMaterial="plastic">
            <a:bevelT w="0" h="0"/>
          </a:sp3d>
        </a:effectStyle>
      </a:effectStyleLst>
      <a:bgFillStyleLst>
        <a:blipFill rotWithShape="1">
          <a:blip xmlns:r="http://schemas.openxmlformats.org/officeDocument/2006/relationships" r:embed="rId1"/>
          <a:stretch/>
        </a:blipFill>
        <a:blipFill rotWithShape="1">
          <a:blip xmlns:r="http://schemas.openxmlformats.org/officeDocument/2006/relationships" r:embed="rId2"/>
          <a:stretch/>
        </a:blipFill>
        <a:blipFill rotWithShape="1">
          <a:blip xmlns:r="http://schemas.openxmlformats.org/officeDocument/2006/relationships" r:embed="rId3"/>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Genesis.thmx</Template>
  <TotalTime>39</TotalTime>
  <Words>1507</Words>
  <Application>Microsoft Macintosh PowerPoint</Application>
  <PresentationFormat>On-screen Show (4:3)</PresentationFormat>
  <Paragraphs>61</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Genesis</vt:lpstr>
      <vt:lpstr>Disability in  Children’s Literature</vt:lpstr>
      <vt:lpstr>Critical Questions</vt:lpstr>
      <vt:lpstr>Problematics</vt:lpstr>
      <vt:lpstr>Critical Backdrop</vt:lpstr>
      <vt:lpstr>Questions to Consider</vt:lpstr>
      <vt:lpstr>Questions to Consider</vt:lpstr>
      <vt:lpstr>Some Texts to Consider</vt:lpstr>
      <vt:lpstr>Critical Perspective</vt:lpstr>
      <vt:lpstr>New Ideas about Community</vt:lpstr>
      <vt:lpstr>Something New?</vt:lpstr>
      <vt:lpstr>What about Wonder?</vt:lpstr>
      <vt:lpstr>What About Problematics?</vt:lpstr>
      <vt:lpstr>Other Concerns?</vt:lpstr>
      <vt:lpstr>And Yet…</vt:lpstr>
      <vt:lpstr>Monsters</vt:lpstr>
      <vt:lpstr>Challenge</vt:lpstr>
    </vt:vector>
  </TitlesOfParts>
  <Company>University of Tennessee at Chattanooga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Disability in  Children’s Literature</dc:title>
  <dc:creator>Meghann Meeusen</dc:creator>
  <cp:lastModifiedBy>Meghann Meeusen</cp:lastModifiedBy>
  <cp:revision>4</cp:revision>
  <dcterms:created xsi:type="dcterms:W3CDTF">2018-01-24T22:52:56Z</dcterms:created>
  <dcterms:modified xsi:type="dcterms:W3CDTF">2018-08-09T18:47:12Z</dcterms:modified>
</cp:coreProperties>
</file>