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9" r:id="rId8"/>
    <p:sldId id="262" r:id="rId9"/>
    <p:sldId id="264" r:id="rId10"/>
    <p:sldId id="265" r:id="rId11"/>
    <p:sldId id="263" r:id="rId12"/>
    <p:sldId id="266" r:id="rId13"/>
    <p:sldId id="267" r:id="rId14"/>
    <p:sldId id="268"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8" d="100"/>
          <a:sy n="88" d="100"/>
        </p:scale>
        <p:origin x="-728"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457199" y="1295400"/>
            <a:ext cx="8228013" cy="1927225"/>
          </a:xfrm>
        </p:spPr>
        <p:txBody>
          <a:bodyPr tIns="0" bIns="0" anchor="b" anchorCtr="0"/>
          <a:lstStyle>
            <a:lvl1pPr>
              <a:defRPr sz="6000">
                <a:solidFill>
                  <a:schemeClr val="bg1"/>
                </a:solidFill>
              </a:defRPr>
            </a:lvl1pPr>
          </a:lstStyle>
          <a:p>
            <a:r>
              <a:rPr lang="en-US" smtClean="0"/>
              <a:t>Click to edit Master title style</a:t>
            </a:r>
            <a:endParaRPr/>
          </a:p>
        </p:txBody>
      </p:sp>
      <p:sp>
        <p:nvSpPr>
          <p:cNvPr id="3" name="Subtitle 2"/>
          <p:cNvSpPr>
            <a:spLocks noGrp="1"/>
          </p:cNvSpPr>
          <p:nvPr>
            <p:ph type="subTitle" idx="1"/>
          </p:nvPr>
        </p:nvSpPr>
        <p:spPr>
          <a:xfrm>
            <a:off x="457199" y="3307976"/>
            <a:ext cx="8228013" cy="1066800"/>
          </a:xfrm>
        </p:spPr>
        <p:txBody>
          <a:bodyPr tIns="0" bIns="0"/>
          <a:lstStyle>
            <a:lvl1pPr marL="0" indent="0" algn="ctr">
              <a:spcBef>
                <a:spcPts val="300"/>
              </a:spcBef>
              <a:buNone/>
              <a:defRPr sz="180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679BC7E7-EA8E-4DA7-915E-CC098D9BADCB}" type="datetimeFigureOut">
              <a:rPr lang="en-US" smtClean="0"/>
              <a:t>3/14/20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5E10-5301-4EE6-90D2-A6C4A3F62BED}" type="slidenum">
              <a:rPr lang="en-US" smtClean="0"/>
              <a:t>‹#›</a:t>
            </a:fld>
            <a:endParaRPr lang="en-US"/>
          </a:p>
        </p:txBody>
      </p:sp>
      <p:sp>
        <p:nvSpPr>
          <p:cNvPr id="8" name="TextBox 7"/>
          <p:cNvSpPr txBox="1"/>
          <p:nvPr/>
        </p:nvSpPr>
        <p:spPr>
          <a:xfrm>
            <a:off x="8292818" y="5804647"/>
            <a:ext cx="367088" cy="677108"/>
          </a:xfrm>
          <a:prstGeom prst="rect">
            <a:avLst/>
          </a:prstGeom>
          <a:noFill/>
        </p:spPr>
        <p:txBody>
          <a:bodyPr wrap="none" lIns="0" tIns="0" rIns="0" bIns="0" rtlCol="0">
            <a:spAutoFit/>
          </a:bodyPr>
          <a:lstStyle/>
          <a:p>
            <a:r>
              <a:rPr sz="4400">
                <a:solidFill>
                  <a:schemeClr val="accent1"/>
                </a:solidFill>
                <a:latin typeface="Wingdings" pitchFamily="2" charset="2"/>
              </a:rPr>
              <a:t>S</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79BC7E7-EA8E-4DA7-915E-CC098D9BADCB}" type="datetimeFigureOut">
              <a:rPr lang="en-US" smtClean="0"/>
              <a:t>3/14/20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36694"/>
            <a:ext cx="6400800" cy="1362075"/>
          </a:xfrm>
        </p:spPr>
        <p:txBody>
          <a:bodyPr anchor="b" anchorCtr="0"/>
          <a:lstStyle>
            <a:lvl1pPr algn="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1676399" y="3609695"/>
            <a:ext cx="5181601" cy="1500187"/>
          </a:xfrm>
        </p:spPr>
        <p:txBody>
          <a:bodyPr anchor="t" anchorCtr="0"/>
          <a:lstStyle>
            <a:lvl1pPr marL="0" indent="0" algn="r">
              <a:spcBef>
                <a:spcPts val="300"/>
              </a:spcBef>
              <a:buNone/>
              <a:defRPr sz="1800"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679BC7E7-EA8E-4DA7-915E-CC098D9BADCB}" type="datetimeFigureOut">
              <a:rPr lang="en-US" smtClean="0"/>
              <a:t>3/14/20</a:t>
            </a:fld>
            <a:endParaRPr lang="en-US"/>
          </a:p>
        </p:txBody>
      </p:sp>
      <p:sp>
        <p:nvSpPr>
          <p:cNvPr id="5" name="Footer Placeholder 4"/>
          <p:cNvSpPr>
            <a:spLocks noGrp="1"/>
          </p:cNvSpPr>
          <p:nvPr>
            <p:ph type="ftr" sz="quarter" idx="11"/>
          </p:nvPr>
        </p:nvSpPr>
        <p:spPr>
          <a:xfrm>
            <a:off x="7238999" y="6356350"/>
            <a:ext cx="1446213" cy="365125"/>
          </a:xfrm>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F2F5E10-5301-4EE6-90D2-A6C4A3F62BED}" type="slidenum">
              <a:rPr lang="en-US" smtClean="0"/>
              <a:t>‹#›</a:t>
            </a:fld>
            <a:endParaRPr lang="en-US"/>
          </a:p>
        </p:txBody>
      </p:sp>
      <p:sp>
        <p:nvSpPr>
          <p:cNvPr id="8" name="TextBox 7"/>
          <p:cNvSpPr txBox="1"/>
          <p:nvPr/>
        </p:nvSpPr>
        <p:spPr>
          <a:xfrm>
            <a:off x="8292818" y="5804647"/>
            <a:ext cx="367088" cy="677108"/>
          </a:xfrm>
          <a:prstGeom prst="rect">
            <a:avLst/>
          </a:prstGeom>
          <a:noFill/>
        </p:spPr>
        <p:txBody>
          <a:bodyPr wrap="none" lIns="0" tIns="0" rIns="0" bIns="0" rtlCol="0">
            <a:spAutoFit/>
          </a:bodyPr>
          <a:lstStyle/>
          <a:p>
            <a:r>
              <a:rPr sz="4400">
                <a:solidFill>
                  <a:schemeClr val="accent1"/>
                </a:solidFill>
                <a:latin typeface="Wingdings" pitchFamily="2" charset="2"/>
              </a:rPr>
              <a:t>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40664" y="2784475"/>
            <a:ext cx="3767328" cy="3252788"/>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634753" y="2784475"/>
            <a:ext cx="3767328" cy="3252788"/>
          </a:xfrm>
        </p:spPr>
        <p:txBody>
          <a:bodyPr/>
          <a:lstStyle>
            <a:lvl1pPr>
              <a:defRPr sz="1800"/>
            </a:lvl1pPr>
            <a:lvl2pPr>
              <a:defRPr sz="1800"/>
            </a:lvl2pPr>
            <a:lvl3pPr>
              <a:defRPr sz="1800"/>
            </a:lvl3pPr>
            <a:lvl4pPr>
              <a:defRPr sz="1800"/>
            </a:lvl4pPr>
            <a:lvl5pPr>
              <a:defRPr sz="1800"/>
            </a:lvl5pPr>
            <a:lvl6pPr marL="1946275" indent="-227013">
              <a:tabLst/>
              <a:defRPr sz="1600"/>
            </a:lvl6pPr>
            <a:lvl7pPr marL="2173288" indent="-227013">
              <a:tabLst/>
              <a:defRPr sz="1600"/>
            </a:lvl7pPr>
            <a:lvl8pPr marL="2398713" indent="-227013">
              <a:tabLst/>
              <a:defRPr sz="1600"/>
            </a:lvl8pPr>
            <a:lvl9pPr marL="2625725" indent="-227013">
              <a:tabLst/>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679BC7E7-EA8E-4DA7-915E-CC098D9BADCB}" type="datetimeFigureOut">
              <a:rPr lang="en-US" smtClean="0"/>
              <a:t>3/14/20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40664" y="2232211"/>
            <a:ext cx="3767328" cy="762000"/>
          </a:xfrm>
        </p:spPr>
        <p:txBody>
          <a:bodyPr anchor="b">
            <a:noAutofit/>
          </a:bodyPr>
          <a:lstStyle>
            <a:lvl1pPr marL="0" indent="0" algn="ctr">
              <a:lnSpc>
                <a:spcPts val="2600"/>
              </a:lnSpc>
              <a:spcBef>
                <a:spcPts val="0"/>
              </a:spcBef>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40664" y="3160059"/>
            <a:ext cx="3767328" cy="2891491"/>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631578" y="2232211"/>
            <a:ext cx="3767328" cy="762000"/>
          </a:xfrm>
        </p:spPr>
        <p:txBody>
          <a:bodyPr anchor="b">
            <a:noAutofit/>
          </a:bodyPr>
          <a:lstStyle>
            <a:lvl1pPr marL="0" indent="0" algn="ctr">
              <a:lnSpc>
                <a:spcPts val="2600"/>
              </a:lnSpc>
              <a:spcBef>
                <a:spcPts val="0"/>
              </a:spcBef>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31578" y="3160059"/>
            <a:ext cx="3767328" cy="2891491"/>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679BC7E7-EA8E-4DA7-915E-CC098D9BADCB}" type="datetimeFigureOut">
              <a:rPr lang="en-US" smtClean="0"/>
              <a:t>3/14/20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62000" y="2784475"/>
            <a:ext cx="7656512"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679BC7E7-EA8E-4DA7-915E-CC098D9BADCB}" type="datetimeFigureOut">
              <a:rPr lang="en-US" smtClean="0"/>
              <a:t>3/14/20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
        <p:nvSpPr>
          <p:cNvPr id="8" name="Content Placeholder 2"/>
          <p:cNvSpPr>
            <a:spLocks noGrp="1"/>
          </p:cNvSpPr>
          <p:nvPr>
            <p:ph sz="half" idx="13"/>
          </p:nvPr>
        </p:nvSpPr>
        <p:spPr>
          <a:xfrm>
            <a:off x="762000" y="4497070"/>
            <a:ext cx="7656512"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636008" y="2784475"/>
            <a:ext cx="3767328" cy="1554480"/>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679BC7E7-EA8E-4DA7-915E-CC098D9BADCB}" type="datetimeFigureOut">
              <a:rPr lang="en-US" smtClean="0"/>
              <a:t>3/14/20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
        <p:nvSpPr>
          <p:cNvPr id="8" name="Content Placeholder 2"/>
          <p:cNvSpPr>
            <a:spLocks noGrp="1"/>
          </p:cNvSpPr>
          <p:nvPr>
            <p:ph sz="half" idx="13"/>
          </p:nvPr>
        </p:nvSpPr>
        <p:spPr>
          <a:xfrm>
            <a:off x="4636008" y="4497070"/>
            <a:ext cx="3767328" cy="1554480"/>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9" name="Content Placeholder 2"/>
          <p:cNvSpPr>
            <a:spLocks noGrp="1"/>
          </p:cNvSpPr>
          <p:nvPr>
            <p:ph sz="half" idx="14"/>
          </p:nvPr>
        </p:nvSpPr>
        <p:spPr>
          <a:xfrm>
            <a:off x="740664" y="2784475"/>
            <a:ext cx="3767328" cy="3252788"/>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636008" y="2784475"/>
            <a:ext cx="3767328" cy="1554480"/>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679BC7E7-EA8E-4DA7-915E-CC098D9BADCB}" type="datetimeFigureOut">
              <a:rPr lang="en-US" smtClean="0"/>
              <a:t>3/14/20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
        <p:nvSpPr>
          <p:cNvPr id="8" name="Content Placeholder 2"/>
          <p:cNvSpPr>
            <a:spLocks noGrp="1"/>
          </p:cNvSpPr>
          <p:nvPr>
            <p:ph sz="half" idx="13"/>
          </p:nvPr>
        </p:nvSpPr>
        <p:spPr>
          <a:xfrm>
            <a:off x="4636008" y="4497070"/>
            <a:ext cx="3767328" cy="1554480"/>
          </a:xfrm>
        </p:spPr>
        <p:txBody>
          <a:bodyPr/>
          <a:lstStyle>
            <a:lvl1pPr>
              <a:defRPr sz="1800"/>
            </a:lvl1pPr>
            <a:lvl2pPr>
              <a:defRPr sz="1800"/>
            </a:lvl2pPr>
            <a:lvl3pPr>
              <a:defRPr sz="1800"/>
            </a:lvl3pPr>
            <a:lvl4pPr>
              <a:defRPr sz="1800"/>
            </a:lvl4pPr>
            <a:lvl5pPr>
              <a:defRPr sz="1800"/>
            </a:lvl5pPr>
            <a:lvl6pPr marL="1946275"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6pPr>
            <a:lvl7pPr marL="2173288"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7pPr>
            <a:lvl8pPr marL="2398713"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8pPr>
            <a:lvl9pPr marL="2625725" indent="-234950" algn="l" defTabSz="914400" rtl="0" eaLnBrk="1" latinLnBrk="0" hangingPunct="1">
              <a:spcBef>
                <a:spcPct val="20000"/>
              </a:spcBef>
              <a:buSzPct val="90000"/>
              <a:buFont typeface="Wingdings" pitchFamily="2" charset="2"/>
              <a:buChar char=""/>
              <a:defRPr lang="en-US" sz="1600" kern="1200" dirty="0">
                <a:solidFill>
                  <a:schemeClr val="tx1">
                    <a:lumMod val="65000"/>
                    <a:lumOff val="35000"/>
                  </a:schemeClr>
                </a:solidFill>
                <a:latin typeface="+mn-lt"/>
                <a:ea typeface="+mn-ea"/>
                <a:cs typeface="+mn-cs"/>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0" name="Content Placeholder 2"/>
          <p:cNvSpPr>
            <a:spLocks noGrp="1"/>
          </p:cNvSpPr>
          <p:nvPr>
            <p:ph sz="half" idx="14"/>
          </p:nvPr>
        </p:nvSpPr>
        <p:spPr>
          <a:xfrm>
            <a:off x="739775" y="2784475"/>
            <a:ext cx="3767328" cy="1554480"/>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1" name="Content Placeholder 2"/>
          <p:cNvSpPr>
            <a:spLocks noGrp="1"/>
          </p:cNvSpPr>
          <p:nvPr>
            <p:ph sz="half" idx="15"/>
          </p:nvPr>
        </p:nvSpPr>
        <p:spPr>
          <a:xfrm>
            <a:off x="739775" y="4497070"/>
            <a:ext cx="3767328" cy="1554480"/>
          </a:xfrm>
        </p:spPr>
        <p:txBody>
          <a:bodyPr/>
          <a:lstStyle>
            <a:lvl1pPr>
              <a:defRPr sz="1800"/>
            </a:lvl1pPr>
            <a:lvl2pPr>
              <a:defRPr sz="1800"/>
            </a:lvl2pPr>
            <a:lvl3pPr>
              <a:defRPr sz="1800"/>
            </a:lvl3pPr>
            <a:lvl4pPr>
              <a:defRPr sz="1800"/>
            </a:lvl4pPr>
            <a:lvl5pPr>
              <a:defRPr sz="1800"/>
            </a:lvl5pPr>
            <a:lvl6pPr marL="1946275"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6pPr>
            <a:lvl7pPr marL="2173288"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7pPr>
            <a:lvl8pPr marL="2398713"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8pPr>
            <a:lvl9pPr marL="2625725" indent="-234950" algn="l" defTabSz="914400" rtl="0" eaLnBrk="1" latinLnBrk="0" hangingPunct="1">
              <a:spcBef>
                <a:spcPct val="20000"/>
              </a:spcBef>
              <a:buSzPct val="90000"/>
              <a:buFont typeface="Wingdings" pitchFamily="2" charset="2"/>
              <a:buChar char=""/>
              <a:defRPr lang="en-US" sz="1600" kern="1200" dirty="0">
                <a:solidFill>
                  <a:schemeClr val="tx1">
                    <a:lumMod val="65000"/>
                    <a:lumOff val="35000"/>
                  </a:schemeClr>
                </a:solidFill>
                <a:latin typeface="+mn-lt"/>
                <a:ea typeface="+mn-ea"/>
                <a:cs typeface="+mn-cs"/>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679BC7E7-EA8E-4DA7-915E-CC098D9BADCB}" type="datetimeFigureOut">
              <a:rPr lang="en-US" smtClean="0"/>
              <a:t>3/14/20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9BC7E7-EA8E-4DA7-915E-CC098D9BADCB}" type="datetimeFigureOut">
              <a:rPr lang="en-US" smtClean="0"/>
              <a:t>3/14/20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2F5E10-5301-4EE6-90D2-A6C4A3F62BE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199" y="381001"/>
            <a:ext cx="3509683" cy="2209800"/>
          </a:xfrm>
        </p:spPr>
        <p:txBody>
          <a:bodyPr anchor="b"/>
          <a:lstStyle>
            <a:lvl1pPr algn="l">
              <a:defRPr sz="4400" b="0"/>
            </a:lvl1pPr>
          </a:lstStyle>
          <a:p>
            <a:r>
              <a:rPr lang="en-US" smtClean="0"/>
              <a:t>Click to edit Master title style</a:t>
            </a:r>
            <a:endParaRPr/>
          </a:p>
        </p:txBody>
      </p:sp>
      <p:sp>
        <p:nvSpPr>
          <p:cNvPr id="3" name="Content Placeholder 2"/>
          <p:cNvSpPr>
            <a:spLocks noGrp="1"/>
          </p:cNvSpPr>
          <p:nvPr>
            <p:ph idx="1"/>
          </p:nvPr>
        </p:nvSpPr>
        <p:spPr>
          <a:xfrm>
            <a:off x="5029200" y="273050"/>
            <a:ext cx="3657600" cy="5853113"/>
          </a:xfrm>
        </p:spPr>
        <p:txBody>
          <a:bodyPr>
            <a:normAutofit/>
          </a:bodyPr>
          <a:lstStyle>
            <a:lvl1pPr>
              <a:defRPr sz="2200"/>
            </a:lvl1pPr>
            <a:lvl2pPr>
              <a:defRPr sz="20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457199" y="2649071"/>
            <a:ext cx="3509683" cy="3388192"/>
          </a:xfrm>
        </p:spPr>
        <p:txBody>
          <a:bodyPr>
            <a:normAutofit/>
          </a:bodyPr>
          <a:lstStyle>
            <a:lvl1pPr marL="0" indent="0">
              <a:spcBef>
                <a:spcPts val="600"/>
              </a:spcBef>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679BC7E7-EA8E-4DA7-915E-CC098D9BADCB}" type="datetimeFigureOut">
              <a:rPr lang="en-US" smtClean="0"/>
              <a:t>3/14/20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51425" y="381001"/>
            <a:ext cx="3635375" cy="2209800"/>
          </a:xfrm>
        </p:spPr>
        <p:txBody>
          <a:bodyPr anchor="b"/>
          <a:lstStyle>
            <a:lvl1pPr algn="l">
              <a:defRPr sz="4400" b="0">
                <a:solidFill>
                  <a:schemeClr val="tx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5051425" y="2649070"/>
            <a:ext cx="3635375" cy="3505667"/>
          </a:xfrm>
        </p:spPr>
        <p:txBody>
          <a:bodyPr>
            <a:normAutofit/>
          </a:bodyPr>
          <a:lstStyle>
            <a:lvl1pPr marL="0" indent="0">
              <a:spcBef>
                <a:spcPts val="600"/>
              </a:spcBef>
              <a:buNone/>
              <a:defRPr sz="20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679BC7E7-EA8E-4DA7-915E-CC098D9BADCB}" type="datetimeFigureOut">
              <a:rPr lang="en-US" smtClean="0"/>
              <a:t>3/14/20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
        <p:nvSpPr>
          <p:cNvPr id="9" name="Picture Placeholder 8"/>
          <p:cNvSpPr>
            <a:spLocks noGrp="1"/>
          </p:cNvSpPr>
          <p:nvPr>
            <p:ph type="pic" sz="quarter" idx="13"/>
          </p:nvPr>
        </p:nvSpPr>
        <p:spPr>
          <a:xfrm>
            <a:off x="228600" y="1143000"/>
            <a:ext cx="4267200" cy="4267200"/>
          </a:xfrm>
          <a:prstGeom prst="ellipse">
            <a:avLst/>
          </a:prstGeom>
          <a:ln w="28575">
            <a:solidFill>
              <a:schemeClr val="accent1"/>
            </a:solidFill>
          </a:ln>
        </p:spPr>
        <p:txBody>
          <a:bodyPr/>
          <a:lstStyle>
            <a:lvl1pPr marL="0" indent="0">
              <a:buNone/>
              <a:defRPr>
                <a:solidFill>
                  <a:schemeClr val="bg1"/>
                </a:solidFill>
              </a:defRPr>
            </a:lvl1pPr>
          </a:lstStyle>
          <a:p>
            <a:r>
              <a:rPr lang="en-US" smtClean="0"/>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Pictures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51425" y="381001"/>
            <a:ext cx="3635375" cy="2209800"/>
          </a:xfrm>
        </p:spPr>
        <p:txBody>
          <a:bodyPr anchor="b"/>
          <a:lstStyle>
            <a:lvl1pPr algn="l">
              <a:defRPr sz="4400" b="0">
                <a:solidFill>
                  <a:schemeClr val="tx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5051425" y="2649070"/>
            <a:ext cx="3635375" cy="3505667"/>
          </a:xfrm>
        </p:spPr>
        <p:txBody>
          <a:bodyPr>
            <a:normAutofit/>
          </a:bodyPr>
          <a:lstStyle>
            <a:lvl1pPr marL="0" indent="0">
              <a:spcBef>
                <a:spcPts val="600"/>
              </a:spcBef>
              <a:buNone/>
              <a:defRPr sz="20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679BC7E7-EA8E-4DA7-915E-CC098D9BADCB}" type="datetimeFigureOut">
              <a:rPr lang="en-US" smtClean="0"/>
              <a:t>3/14/20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
        <p:nvSpPr>
          <p:cNvPr id="9" name="Picture Placeholder 8"/>
          <p:cNvSpPr>
            <a:spLocks noGrp="1"/>
          </p:cNvSpPr>
          <p:nvPr>
            <p:ph type="pic" sz="quarter" idx="13"/>
          </p:nvPr>
        </p:nvSpPr>
        <p:spPr>
          <a:xfrm>
            <a:off x="990600" y="2590800"/>
            <a:ext cx="3505200" cy="3505200"/>
          </a:xfrm>
          <a:prstGeom prst="ellipse">
            <a:avLst/>
          </a:prstGeom>
          <a:ln w="28575">
            <a:solidFill>
              <a:schemeClr val="accent1"/>
            </a:solidFill>
          </a:ln>
        </p:spPr>
        <p:txBody>
          <a:bodyPr/>
          <a:lstStyle>
            <a:lvl1pPr marL="0" indent="0">
              <a:buNone/>
              <a:defRPr>
                <a:solidFill>
                  <a:schemeClr val="bg1"/>
                </a:solidFill>
              </a:defRPr>
            </a:lvl1pPr>
          </a:lstStyle>
          <a:p>
            <a:r>
              <a:rPr lang="en-US" smtClean="0"/>
              <a:t>Drag picture to placeholder or click icon to add</a:t>
            </a:r>
            <a:endParaRPr/>
          </a:p>
        </p:txBody>
      </p:sp>
      <p:sp>
        <p:nvSpPr>
          <p:cNvPr id="8" name="Picture Placeholder 8"/>
          <p:cNvSpPr>
            <a:spLocks noGrp="1"/>
          </p:cNvSpPr>
          <p:nvPr>
            <p:ph type="pic" sz="quarter" idx="14"/>
          </p:nvPr>
        </p:nvSpPr>
        <p:spPr>
          <a:xfrm>
            <a:off x="2479675" y="1260475"/>
            <a:ext cx="1254125" cy="1254125"/>
          </a:xfrm>
          <a:prstGeom prst="ellipse">
            <a:avLst/>
          </a:prstGeom>
          <a:ln w="28575">
            <a:solidFill>
              <a:schemeClr val="accent1"/>
            </a:solidFill>
          </a:ln>
        </p:spPr>
        <p:txBody>
          <a:bodyPr>
            <a:normAutofit/>
          </a:bodyPr>
          <a:lstStyle>
            <a:lvl1pPr marL="0" indent="0">
              <a:buNone/>
              <a:defRPr sz="1400">
                <a:solidFill>
                  <a:schemeClr val="bg1"/>
                </a:solidFill>
              </a:defRPr>
            </a:lvl1pPr>
          </a:lstStyle>
          <a:p>
            <a:r>
              <a:rPr lang="en-US" smtClean="0"/>
              <a:t>Drag picture to placeholder or click icon to add</a:t>
            </a:r>
            <a:endParaRPr/>
          </a:p>
        </p:txBody>
      </p:sp>
      <p:sp>
        <p:nvSpPr>
          <p:cNvPr id="10" name="Picture Placeholder 8"/>
          <p:cNvSpPr>
            <a:spLocks noGrp="1"/>
          </p:cNvSpPr>
          <p:nvPr>
            <p:ph type="pic" sz="quarter" idx="15"/>
          </p:nvPr>
        </p:nvSpPr>
        <p:spPr>
          <a:xfrm>
            <a:off x="269875" y="762000"/>
            <a:ext cx="2092325" cy="2092325"/>
          </a:xfrm>
          <a:prstGeom prst="ellipse">
            <a:avLst/>
          </a:prstGeom>
          <a:ln w="28575">
            <a:solidFill>
              <a:schemeClr val="accent1"/>
            </a:solidFill>
          </a:ln>
        </p:spPr>
        <p:txBody>
          <a:bodyPr>
            <a:normAutofit/>
          </a:bodyPr>
          <a:lstStyle>
            <a:lvl1pPr marL="0" indent="0">
              <a:buNone/>
              <a:defRPr sz="1800">
                <a:solidFill>
                  <a:schemeClr val="bg1"/>
                </a:solidFill>
              </a:defRPr>
            </a:lvl1pPr>
          </a:lstStyle>
          <a:p>
            <a:r>
              <a:rPr lang="en-US" smtClean="0"/>
              <a:t>Drag picture to placeholder or click icon to add</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457200" y="2568388"/>
            <a:ext cx="8228013" cy="3468875"/>
          </a:xfrm>
        </p:spPr>
        <p:txBody>
          <a:bodyPr vert="eaVert"/>
          <a:lstStyle>
            <a:lvl5pPr>
              <a:defRPr/>
            </a:lvl5pPr>
            <a:lvl6pPr marL="1719072">
              <a:defRPr/>
            </a:lvl6pPr>
            <a:lvl7pPr marL="1719072">
              <a:defRPr/>
            </a:lvl7pPr>
            <a:lvl8pPr marL="1719072">
              <a:defRPr/>
            </a:lvl8pPr>
            <a:lvl9pPr marL="1719072">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79BC7E7-EA8E-4DA7-915E-CC098D9BADCB}" type="datetimeFigureOut">
              <a:rPr lang="en-US" smtClean="0"/>
              <a:t>3/14/20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274638"/>
            <a:ext cx="1524000" cy="5851525"/>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416859"/>
            <a:ext cx="6019800" cy="5615642"/>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79BC7E7-EA8E-4DA7-915E-CC098D9BADCB}" type="datetimeFigureOut">
              <a:rPr lang="en-US" smtClean="0"/>
              <a:t>3/14/20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79BC7E7-EA8E-4DA7-915E-CC098D9BADCB}" type="datetimeFigureOut">
              <a:rPr lang="en-US" smtClean="0"/>
              <a:t>3/14/20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2F5E10-5301-4EE6-90D2-A6C4A3F62BE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45141"/>
            <a:ext cx="8229600" cy="1143000"/>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739775" y="2770094"/>
            <a:ext cx="7662864" cy="326716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fld id="{679BC7E7-EA8E-4DA7-915E-CC098D9BADCB}" type="datetimeFigureOut">
              <a:rPr lang="en-US" smtClean="0"/>
              <a:t>3/14/20</a:t>
            </a:fld>
            <a:endParaRPr lang="en-US"/>
          </a:p>
        </p:txBody>
      </p:sp>
      <p:sp>
        <p:nvSpPr>
          <p:cNvPr id="5" name="Footer Placeholder 4"/>
          <p:cNvSpPr>
            <a:spLocks noGrp="1"/>
          </p:cNvSpPr>
          <p:nvPr>
            <p:ph type="ftr" sz="quarter" idx="3"/>
          </p:nvPr>
        </p:nvSpPr>
        <p:spPr>
          <a:xfrm>
            <a:off x="5789613" y="6356350"/>
            <a:ext cx="2895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4305300" y="6356350"/>
            <a:ext cx="533400" cy="365125"/>
          </a:xfrm>
          <a:prstGeom prst="rect">
            <a:avLst/>
          </a:prstGeom>
        </p:spPr>
        <p:txBody>
          <a:bodyPr vert="horz" lIns="91440" tIns="45720" rIns="91440" bIns="45720" rtlCol="0" anchor="ctr"/>
          <a:lstStyle>
            <a:lvl1pPr algn="ctr">
              <a:defRPr sz="1100" b="1">
                <a:solidFill>
                  <a:schemeClr val="tx1">
                    <a:lumMod val="50000"/>
                    <a:lumOff val="50000"/>
                  </a:schemeClr>
                </a:solidFill>
              </a:defRPr>
            </a:lvl1pPr>
          </a:lstStyle>
          <a:p>
            <a:fld id="{9F2F5E10-5301-4EE6-90D2-A6C4A3F62BE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ctr" defTabSz="914400" rtl="0" eaLnBrk="1" latinLnBrk="0" hangingPunct="1">
        <a:spcBef>
          <a:spcPct val="0"/>
        </a:spcBef>
        <a:buNone/>
        <a:defRPr sz="4600" kern="1200">
          <a:solidFill>
            <a:schemeClr val="bg1"/>
          </a:solidFill>
          <a:latin typeface="+mj-lt"/>
          <a:ea typeface="+mj-ea"/>
          <a:cs typeface="+mj-cs"/>
        </a:defRPr>
      </a:lvl1pPr>
    </p:titleStyle>
    <p:bodyStyle>
      <a:lvl1pPr marL="342900" indent="-342900" algn="l" defTabSz="914400" rtl="0" eaLnBrk="1" latinLnBrk="0" hangingPunct="1">
        <a:spcBef>
          <a:spcPts val="2000"/>
        </a:spcBef>
        <a:buClr>
          <a:schemeClr val="accent1"/>
        </a:buClr>
        <a:buSzPct val="90000"/>
        <a:buFont typeface="Wingdings" pitchFamily="2" charset="2"/>
        <a:buChar char="S"/>
        <a:defRPr sz="22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60000"/>
            <a:lumOff val="40000"/>
          </a:schemeClr>
        </a:buClr>
        <a:buSzPct val="90000"/>
        <a:buFont typeface="Wingdings" pitchFamily="2" charset="2"/>
        <a:buChar char="S"/>
        <a:defRPr sz="2000" kern="1200">
          <a:solidFill>
            <a:schemeClr val="tx1">
              <a:lumMod val="65000"/>
              <a:lumOff val="35000"/>
            </a:schemeClr>
          </a:solidFill>
          <a:latin typeface="+mn-lt"/>
          <a:ea typeface="+mn-ea"/>
          <a:cs typeface="+mn-cs"/>
        </a:defRPr>
      </a:lvl2pPr>
      <a:lvl3pPr marL="1035050" indent="-349250" algn="l" defTabSz="914400" rtl="0" eaLnBrk="1" latinLnBrk="0" hangingPunct="1">
        <a:spcBef>
          <a:spcPts val="600"/>
        </a:spcBef>
        <a:buClr>
          <a:schemeClr val="accent1"/>
        </a:buClr>
        <a:buSzPct val="90000"/>
        <a:buFont typeface="Wingdings" pitchFamily="2" charset="2"/>
        <a:buChar char="S"/>
        <a:defRPr sz="1800" kern="1200">
          <a:solidFill>
            <a:schemeClr val="tx1">
              <a:lumMod val="65000"/>
              <a:lumOff val="35000"/>
            </a:schemeClr>
          </a:solidFill>
          <a:latin typeface="+mn-lt"/>
          <a:ea typeface="+mn-ea"/>
          <a:cs typeface="+mn-cs"/>
        </a:defRPr>
      </a:lvl3pPr>
      <a:lvl4pPr marL="1371600" indent="-336550" algn="l" defTabSz="914400" rtl="0" eaLnBrk="1" latinLnBrk="0" hangingPunct="1">
        <a:spcBef>
          <a:spcPts val="600"/>
        </a:spcBef>
        <a:buClr>
          <a:schemeClr val="accent1">
            <a:lumMod val="60000"/>
            <a:lumOff val="40000"/>
          </a:schemeClr>
        </a:buClr>
        <a:buSzPct val="90000"/>
        <a:buFont typeface="Wingdings" pitchFamily="2" charset="2"/>
        <a:buChar char="S"/>
        <a:defRPr sz="1800" kern="1200">
          <a:solidFill>
            <a:schemeClr val="tx1">
              <a:lumMod val="65000"/>
              <a:lumOff val="35000"/>
            </a:schemeClr>
          </a:solidFill>
          <a:latin typeface="+mn-lt"/>
          <a:ea typeface="+mn-ea"/>
          <a:cs typeface="+mn-cs"/>
        </a:defRPr>
      </a:lvl4pPr>
      <a:lvl5pPr marL="1720850" indent="-349250" algn="l" defTabSz="914400" rtl="0" eaLnBrk="1" latinLnBrk="0" hangingPunct="1">
        <a:spcBef>
          <a:spcPts val="600"/>
        </a:spcBef>
        <a:buClr>
          <a:schemeClr val="accent1"/>
        </a:buClr>
        <a:buSzPct val="90000"/>
        <a:buFont typeface="Wingdings" pitchFamily="2" charset="2"/>
        <a:buChar char="S"/>
        <a:defRPr sz="1800" kern="1200">
          <a:solidFill>
            <a:schemeClr val="tx1">
              <a:lumMod val="65000"/>
              <a:lumOff val="35000"/>
            </a:schemeClr>
          </a:solidFill>
          <a:latin typeface="+mn-lt"/>
          <a:ea typeface="+mn-ea"/>
          <a:cs typeface="+mn-cs"/>
        </a:defRPr>
      </a:lvl5pPr>
      <a:lvl6pPr marL="2055813" indent="-344488" algn="l" defTabSz="914400" rtl="0" eaLnBrk="1" latinLnBrk="0" hangingPunct="1">
        <a:spcBef>
          <a:spcPct val="20000"/>
        </a:spcBef>
        <a:buClr>
          <a:schemeClr val="accent1">
            <a:lumMod val="60000"/>
            <a:lumOff val="40000"/>
          </a:schemeClr>
        </a:buClr>
        <a:buSzPct val="90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2398713" indent="-344488" algn="l" defTabSz="914400" rtl="0" eaLnBrk="1" latinLnBrk="0" hangingPunct="1">
        <a:spcBef>
          <a:spcPct val="20000"/>
        </a:spcBef>
        <a:buClr>
          <a:schemeClr val="accent1"/>
        </a:buClr>
        <a:buSzPct val="90000"/>
        <a:buFont typeface="Wingdings" pitchFamily="2" charset="2"/>
        <a:buChar char=""/>
        <a:defRPr lang="en-US" sz="1800" kern="1200" dirty="0" smtClean="0">
          <a:solidFill>
            <a:schemeClr val="tx1">
              <a:lumMod val="65000"/>
              <a:lumOff val="35000"/>
            </a:schemeClr>
          </a:solidFill>
          <a:latin typeface="+mn-lt"/>
          <a:ea typeface="+mn-ea"/>
          <a:cs typeface="+mn-cs"/>
        </a:defRPr>
      </a:lvl7pPr>
      <a:lvl8pPr marL="2743200" indent="-344488" algn="l" defTabSz="914400" rtl="0" eaLnBrk="1" latinLnBrk="0" hangingPunct="1">
        <a:spcBef>
          <a:spcPct val="20000"/>
        </a:spcBef>
        <a:buClr>
          <a:schemeClr val="accent1">
            <a:lumMod val="60000"/>
            <a:lumOff val="40000"/>
          </a:schemeClr>
        </a:buClr>
        <a:buSzPct val="90000"/>
        <a:buFont typeface="Wingdings" pitchFamily="2" charset="2"/>
        <a:buChar char=""/>
        <a:defRPr lang="en-US" sz="1800" kern="1200" dirty="0" smtClean="0">
          <a:solidFill>
            <a:schemeClr val="tx1">
              <a:lumMod val="65000"/>
              <a:lumOff val="35000"/>
            </a:schemeClr>
          </a:solidFill>
          <a:latin typeface="+mn-lt"/>
          <a:ea typeface="+mn-ea"/>
          <a:cs typeface="+mn-cs"/>
        </a:defRPr>
      </a:lvl8pPr>
      <a:lvl9pPr marL="3087688" indent="-344488" algn="l" defTabSz="914400" rtl="0" eaLnBrk="1" latinLnBrk="0" hangingPunct="1">
        <a:spcBef>
          <a:spcPct val="20000"/>
        </a:spcBef>
        <a:buClr>
          <a:schemeClr val="accent1"/>
        </a:buClr>
        <a:buSzPct val="90000"/>
        <a:buFont typeface="Wingdings" pitchFamily="2"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600" dirty="0"/>
              <a:t>Toward a Theory of the Dark Fantastic: The Role of Racial Difference in Young Adult Speculative Fiction and Media</a:t>
            </a:r>
            <a:endParaRPr lang="en-US" sz="3600" dirty="0"/>
          </a:p>
        </p:txBody>
      </p:sp>
      <p:sp>
        <p:nvSpPr>
          <p:cNvPr id="3" name="Subtitle 2"/>
          <p:cNvSpPr>
            <a:spLocks noGrp="1"/>
          </p:cNvSpPr>
          <p:nvPr>
            <p:ph type="subTitle" idx="1"/>
          </p:nvPr>
        </p:nvSpPr>
        <p:spPr/>
        <p:txBody>
          <a:bodyPr/>
          <a:lstStyle/>
          <a:p>
            <a:r>
              <a:rPr lang="en-US" dirty="0" smtClean="0"/>
              <a:t>By Ebony Elizabeth Thomas</a:t>
            </a:r>
          </a:p>
          <a:p>
            <a:r>
              <a:rPr lang="en-US" dirty="0" smtClean="0"/>
              <a:t>Synthesized by Meghann Meeusen</a:t>
            </a:r>
          </a:p>
          <a:p>
            <a:r>
              <a:rPr lang="en-US" dirty="0" smtClean="0"/>
              <a:t>Western Michigan University</a:t>
            </a:r>
            <a:endParaRPr lang="en-US" dirty="0"/>
          </a:p>
        </p:txBody>
      </p:sp>
    </p:spTree>
    <p:extLst>
      <p:ext uri="{BB962C8B-B14F-4D97-AF65-F5344CB8AC3E}">
        <p14:creationId xmlns:p14="http://schemas.microsoft.com/office/powerpoint/2010/main" val="2998659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Perceptions of Difference</a:t>
            </a:r>
            <a:endParaRPr lang="en-US" dirty="0"/>
          </a:p>
        </p:txBody>
      </p:sp>
      <p:sp>
        <p:nvSpPr>
          <p:cNvPr id="3" name="Content Placeholder 2"/>
          <p:cNvSpPr>
            <a:spLocks noGrp="1"/>
          </p:cNvSpPr>
          <p:nvPr>
            <p:ph idx="1"/>
          </p:nvPr>
        </p:nvSpPr>
        <p:spPr>
          <a:xfrm>
            <a:off x="457200" y="2582500"/>
            <a:ext cx="4109125" cy="3267169"/>
          </a:xfrm>
        </p:spPr>
        <p:txBody>
          <a:bodyPr>
            <a:normAutofit/>
          </a:bodyPr>
          <a:lstStyle/>
          <a:p>
            <a:pPr marL="0" indent="0">
              <a:buNone/>
            </a:pPr>
            <a:r>
              <a:rPr lang="en-US" dirty="0" smtClean="0"/>
              <a:t>Not </a:t>
            </a:r>
            <a:r>
              <a:rPr lang="en-US" dirty="0"/>
              <a:t>everyone is positioned the same way </a:t>
            </a:r>
            <a:r>
              <a:rPr lang="en-US" dirty="0" smtClean="0"/>
              <a:t>in or by the </a:t>
            </a:r>
            <a:r>
              <a:rPr lang="en-US" dirty="0"/>
              <a:t>fantastic. Although it is generally assumed that audiences are positioned to identify with the heroes and heroines in “stories about stories,” the fantastic also shapes our collective consciousness toward perceptions of difference. </a:t>
            </a:r>
            <a:endParaRPr lang="en-US" dirty="0" smtClean="0"/>
          </a:p>
          <a:p>
            <a:pPr marL="0" indent="0">
              <a:buNone/>
            </a:pPr>
            <a:endParaRPr lang="en-US" dirty="0"/>
          </a:p>
        </p:txBody>
      </p:sp>
      <p:pic>
        <p:nvPicPr>
          <p:cNvPr id="4" name="Picture 3"/>
          <p:cNvPicPr>
            <a:picLocks noChangeAspect="1"/>
          </p:cNvPicPr>
          <p:nvPr/>
        </p:nvPicPr>
        <p:blipFill rotWithShape="1">
          <a:blip r:embed="rId2"/>
          <a:srcRect l="12310" r="28980"/>
          <a:stretch/>
        </p:blipFill>
        <p:spPr>
          <a:xfrm>
            <a:off x="4848900" y="1691648"/>
            <a:ext cx="3837900" cy="4367750"/>
          </a:xfrm>
          <a:prstGeom prst="rect">
            <a:avLst/>
          </a:prstGeom>
        </p:spPr>
      </p:pic>
    </p:spTree>
    <p:extLst>
      <p:ext uri="{BB962C8B-B14F-4D97-AF65-F5344CB8AC3E}">
        <p14:creationId xmlns:p14="http://schemas.microsoft.com/office/powerpoint/2010/main" val="2281541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Darkness</a:t>
            </a:r>
            <a:endParaRPr lang="en-US" dirty="0"/>
          </a:p>
        </p:txBody>
      </p:sp>
      <p:sp>
        <p:nvSpPr>
          <p:cNvPr id="3" name="Content Placeholder 2"/>
          <p:cNvSpPr>
            <a:spLocks noGrp="1"/>
          </p:cNvSpPr>
          <p:nvPr>
            <p:ph idx="1"/>
          </p:nvPr>
        </p:nvSpPr>
        <p:spPr/>
        <p:txBody>
          <a:bodyPr>
            <a:normAutofit fontScale="92500" lnSpcReduction="20000"/>
          </a:bodyPr>
          <a:lstStyle/>
          <a:p>
            <a:r>
              <a:rPr lang="en-US" dirty="0"/>
              <a:t>Within the fantastic, a primary locus of </a:t>
            </a:r>
            <a:r>
              <a:rPr lang="en-US" dirty="0" err="1"/>
              <a:t>alterity</a:t>
            </a:r>
            <a:r>
              <a:rPr lang="en-US" dirty="0"/>
              <a:t> is embodied darkness. The </a:t>
            </a:r>
            <a:r>
              <a:rPr lang="en-US" dirty="0" smtClean="0"/>
              <a:t>traditional purpose </a:t>
            </a:r>
            <a:r>
              <a:rPr lang="en-US" dirty="0"/>
              <a:t>of darkness is to disturb, to unsettle, and to cause unrest. </a:t>
            </a:r>
            <a:endParaRPr lang="en-US" dirty="0" smtClean="0"/>
          </a:p>
          <a:p>
            <a:r>
              <a:rPr lang="en-US" dirty="0" smtClean="0"/>
              <a:t>This </a:t>
            </a:r>
            <a:r>
              <a:rPr lang="en-US" dirty="0"/>
              <a:t>primal fear of darkness and dark Others is so deeply rooted in Western myth that it is nearly impossible to find its origin. </a:t>
            </a:r>
            <a:endParaRPr lang="en-US" dirty="0" smtClean="0"/>
          </a:p>
          <a:p>
            <a:r>
              <a:rPr lang="en-US" dirty="0" smtClean="0"/>
              <a:t>Critical </a:t>
            </a:r>
            <a:r>
              <a:rPr lang="en-US" dirty="0"/>
              <a:t>medievalist Jeffrey Jerome Cohen’s (1996) frequently cited edited volume Monster </a:t>
            </a:r>
            <a:r>
              <a:rPr lang="en-US" dirty="0" err="1"/>
              <a:t>Theoryis</a:t>
            </a:r>
            <a:r>
              <a:rPr lang="en-US" dirty="0"/>
              <a:t> but one of many influential texts that views fantastic beasts, witches, zombies, vampires, dragons, </a:t>
            </a:r>
            <a:r>
              <a:rPr lang="en-US" dirty="0" err="1"/>
              <a:t>manticores</a:t>
            </a:r>
            <a:r>
              <a:rPr lang="en-US" dirty="0"/>
              <a:t>, shades, </a:t>
            </a:r>
            <a:r>
              <a:rPr lang="en-US" dirty="0" err="1"/>
              <a:t>andthe</a:t>
            </a:r>
            <a:r>
              <a:rPr lang="en-US" dirty="0"/>
              <a:t> rest of a monstrous menagerie as an analogy for those who are positioned as different in the real world. </a:t>
            </a:r>
            <a:endParaRPr lang="en-US" dirty="0" smtClean="0"/>
          </a:p>
        </p:txBody>
      </p:sp>
    </p:spTree>
    <p:extLst>
      <p:ext uri="{BB962C8B-B14F-4D97-AF65-F5344CB8AC3E}">
        <p14:creationId xmlns:p14="http://schemas.microsoft.com/office/powerpoint/2010/main" val="2985833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Invisibility and </a:t>
            </a:r>
            <a:r>
              <a:rPr lang="en-US" dirty="0" err="1" smtClean="0"/>
              <a:t>Unspeakability</a:t>
            </a:r>
            <a:endParaRPr lang="en-US" dirty="0"/>
          </a:p>
        </p:txBody>
      </p:sp>
      <p:sp>
        <p:nvSpPr>
          <p:cNvPr id="3" name="Content Placeholder 2"/>
          <p:cNvSpPr>
            <a:spLocks noGrp="1"/>
          </p:cNvSpPr>
          <p:nvPr>
            <p:ph idx="1"/>
          </p:nvPr>
        </p:nvSpPr>
        <p:spPr/>
        <p:txBody>
          <a:bodyPr>
            <a:normAutofit/>
          </a:bodyPr>
          <a:lstStyle/>
          <a:p>
            <a:r>
              <a:rPr lang="en-US" dirty="0" smtClean="0"/>
              <a:t>The reason </a:t>
            </a:r>
            <a:r>
              <a:rPr lang="en-US" dirty="0"/>
              <a:t>why our culture does not often notice the ways that race, difference, and darkness are hailed in the fantastic is that we have been carefully taught not to notice it. </a:t>
            </a:r>
            <a:endParaRPr lang="en-US" dirty="0" smtClean="0"/>
          </a:p>
          <a:p>
            <a:r>
              <a:rPr lang="en-US" dirty="0" smtClean="0"/>
              <a:t>However</a:t>
            </a:r>
            <a:r>
              <a:rPr lang="en-US" dirty="0"/>
              <a:t>, enforced invisibility through </a:t>
            </a:r>
            <a:r>
              <a:rPr lang="en-US" dirty="0" err="1"/>
              <a:t>colormuteness</a:t>
            </a:r>
            <a:r>
              <a:rPr lang="en-US" dirty="0"/>
              <a:t> (Pollock, 2004</a:t>
            </a:r>
            <a:r>
              <a:rPr lang="en-US" dirty="0" smtClean="0"/>
              <a:t>) in </a:t>
            </a:r>
            <a:r>
              <a:rPr lang="en-US" dirty="0"/>
              <a:t>the fantastic does not render dark bodies </a:t>
            </a:r>
            <a:r>
              <a:rPr lang="en-US" dirty="0" err="1"/>
              <a:t>shadowless</a:t>
            </a:r>
            <a:r>
              <a:rPr lang="en-US" dirty="0"/>
              <a:t>. Quite the contrary. The shadow cast becomes darker and more ominous still for its very </a:t>
            </a:r>
            <a:r>
              <a:rPr lang="en-US" dirty="0" err="1"/>
              <a:t>unspeakability</a:t>
            </a:r>
            <a:r>
              <a:rPr lang="en-US" dirty="0"/>
              <a:t>.</a:t>
            </a:r>
            <a:endParaRPr lang="en-US" dirty="0"/>
          </a:p>
        </p:txBody>
      </p:sp>
    </p:spTree>
    <p:extLst>
      <p:ext uri="{BB962C8B-B14F-4D97-AF65-F5344CB8AC3E}">
        <p14:creationId xmlns:p14="http://schemas.microsoft.com/office/powerpoint/2010/main" val="4134544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Dark Other</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In </a:t>
            </a:r>
            <a:r>
              <a:rPr lang="en-US" dirty="0"/>
              <a:t>the Anglo-American fantastic tradition, the Dark Other is the monstrous Thing that is the root cause of hesitation, spectacle, and violence. The Dark Other is the present-absence that lingers at the edges of every fairy tale. </a:t>
            </a:r>
            <a:endParaRPr lang="en-US" dirty="0" smtClean="0"/>
          </a:p>
          <a:p>
            <a:r>
              <a:rPr lang="en-US" dirty="0" smtClean="0"/>
              <a:t>She </a:t>
            </a:r>
            <a:r>
              <a:rPr lang="en-US" dirty="0"/>
              <a:t>stalks the shadows of the futurist visions of science fiction, lurks along the margins of the imagined magical pasts of high fantasy, and renders the </a:t>
            </a:r>
            <a:r>
              <a:rPr lang="en-US" dirty="0" err="1"/>
              <a:t>uchronia</a:t>
            </a:r>
            <a:r>
              <a:rPr lang="en-US" dirty="0"/>
              <a:t> of alternate history into a nonsensical cipher. </a:t>
            </a:r>
            <a:endParaRPr lang="en-US" dirty="0" smtClean="0"/>
          </a:p>
          <a:p>
            <a:r>
              <a:rPr lang="en-US" dirty="0" smtClean="0"/>
              <a:t>Perhaps </a:t>
            </a:r>
            <a:r>
              <a:rPr lang="en-US" dirty="0"/>
              <a:t>what is most chilling is that even when </a:t>
            </a:r>
            <a:r>
              <a:rPr lang="en-US" dirty="0" smtClean="0"/>
              <a:t>those who </a:t>
            </a:r>
            <a:r>
              <a:rPr lang="en-US" dirty="0"/>
              <a:t>are </a:t>
            </a:r>
            <a:r>
              <a:rPr lang="en-US" dirty="0" err="1"/>
              <a:t>endarkened</a:t>
            </a:r>
            <a:r>
              <a:rPr lang="en-US" dirty="0"/>
              <a:t> and </a:t>
            </a:r>
            <a:r>
              <a:rPr lang="en-US" dirty="0" err="1"/>
              <a:t>Othered</a:t>
            </a:r>
            <a:r>
              <a:rPr lang="en-US" dirty="0"/>
              <a:t> dream in the fantastic, the Dark Other is </a:t>
            </a:r>
            <a:r>
              <a:rPr lang="en-US" dirty="0" err="1" smtClean="0"/>
              <a:t>stil</a:t>
            </a:r>
            <a:r>
              <a:rPr lang="en-US" dirty="0" smtClean="0"/>
              <a:t> </a:t>
            </a:r>
            <a:r>
              <a:rPr lang="en-US" dirty="0" err="1" smtClean="0"/>
              <a:t>lthe</a:t>
            </a:r>
            <a:r>
              <a:rPr lang="en-US" dirty="0" smtClean="0"/>
              <a:t> </a:t>
            </a:r>
            <a:r>
              <a:rPr lang="en-US" dirty="0"/>
              <a:t>obstacle to be overcome. </a:t>
            </a:r>
            <a:endParaRPr lang="en-US" dirty="0"/>
          </a:p>
        </p:txBody>
      </p:sp>
    </p:spTree>
    <p:extLst>
      <p:ext uri="{BB962C8B-B14F-4D97-AF65-F5344CB8AC3E}">
        <p14:creationId xmlns:p14="http://schemas.microsoft.com/office/powerpoint/2010/main" val="2933196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Villains</a:t>
            </a:r>
            <a:endParaRPr lang="en-US" dirty="0"/>
          </a:p>
        </p:txBody>
      </p:sp>
      <p:sp>
        <p:nvSpPr>
          <p:cNvPr id="3" name="Content Placeholder 2"/>
          <p:cNvSpPr>
            <a:spLocks noGrp="1"/>
          </p:cNvSpPr>
          <p:nvPr>
            <p:ph idx="1"/>
          </p:nvPr>
        </p:nvSpPr>
        <p:spPr/>
        <p:txBody>
          <a:bodyPr/>
          <a:lstStyle/>
          <a:p>
            <a:r>
              <a:rPr lang="en-US" dirty="0"/>
              <a:t>When readers who are White, middle class, </a:t>
            </a:r>
            <a:r>
              <a:rPr lang="en-US" dirty="0" err="1"/>
              <a:t>cisgender</a:t>
            </a:r>
            <a:r>
              <a:rPr lang="en-US" dirty="0"/>
              <a:t>, heterosexual, and able-bodied enter the fantastic dream, they can be empowered and afforded a sense of transcendence that may be elusive within the real world. </a:t>
            </a:r>
            <a:endParaRPr lang="en-US" dirty="0" smtClean="0"/>
          </a:p>
          <a:p>
            <a:r>
              <a:rPr lang="en-US" dirty="0" smtClean="0"/>
              <a:t>However</a:t>
            </a:r>
            <a:r>
              <a:rPr lang="en-US" dirty="0"/>
              <a:t>, this perspective often means that the implicit message that readers, hearers, and viewers of color receive as we read these texts is that we are the villains. </a:t>
            </a:r>
            <a:endParaRPr lang="en-US" dirty="0"/>
          </a:p>
        </p:txBody>
      </p:sp>
    </p:spTree>
    <p:extLst>
      <p:ext uri="{BB962C8B-B14F-4D97-AF65-F5344CB8AC3E}">
        <p14:creationId xmlns:p14="http://schemas.microsoft.com/office/powerpoint/2010/main" val="2624302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Five Key Principles</a:t>
            </a:r>
            <a:endParaRPr lang="en-US" dirty="0"/>
          </a:p>
        </p:txBody>
      </p:sp>
      <p:sp>
        <p:nvSpPr>
          <p:cNvPr id="3" name="Content Placeholder 2"/>
          <p:cNvSpPr>
            <a:spLocks noGrp="1"/>
          </p:cNvSpPr>
          <p:nvPr>
            <p:ph idx="1"/>
          </p:nvPr>
        </p:nvSpPr>
        <p:spPr>
          <a:xfrm>
            <a:off x="739775" y="2770094"/>
            <a:ext cx="3834931" cy="3267169"/>
          </a:xfrm>
        </p:spPr>
        <p:txBody>
          <a:bodyPr>
            <a:normAutofit fontScale="92500" lnSpcReduction="10000"/>
          </a:bodyPr>
          <a:lstStyle/>
          <a:p>
            <a:pPr marL="0" indent="0">
              <a:buNone/>
            </a:pPr>
            <a:r>
              <a:rPr lang="en-US" dirty="0"/>
              <a:t>My observations about the role of Dark Others in the fantastic lead to five key principles. </a:t>
            </a:r>
            <a:r>
              <a:rPr lang="en-US" dirty="0" smtClean="0"/>
              <a:t>I </a:t>
            </a:r>
            <a:r>
              <a:rPr lang="en-US" dirty="0"/>
              <a:t>have found this pattern in text after </a:t>
            </a:r>
            <a:r>
              <a:rPr lang="en-US" dirty="0" smtClean="0"/>
              <a:t>text:</a:t>
            </a:r>
          </a:p>
          <a:p>
            <a:pPr lvl="1"/>
            <a:r>
              <a:rPr lang="en-US" dirty="0" smtClean="0"/>
              <a:t>Spectacle</a:t>
            </a:r>
          </a:p>
          <a:p>
            <a:pPr lvl="1"/>
            <a:r>
              <a:rPr lang="en-US" dirty="0" smtClean="0"/>
              <a:t>Hesitation</a:t>
            </a:r>
          </a:p>
          <a:p>
            <a:pPr lvl="1"/>
            <a:r>
              <a:rPr lang="en-US" dirty="0" smtClean="0"/>
              <a:t>Violence</a:t>
            </a:r>
          </a:p>
          <a:p>
            <a:pPr lvl="1"/>
            <a:r>
              <a:rPr lang="en-US" dirty="0" smtClean="0"/>
              <a:t>Haunting</a:t>
            </a:r>
          </a:p>
          <a:p>
            <a:pPr lvl="1"/>
            <a:r>
              <a:rPr lang="en-US" dirty="0" smtClean="0"/>
              <a:t>Emancipation</a:t>
            </a:r>
            <a:endParaRPr lang="en-US" dirty="0"/>
          </a:p>
        </p:txBody>
      </p:sp>
      <p:pic>
        <p:nvPicPr>
          <p:cNvPr id="4" name="Picture 3"/>
          <p:cNvPicPr>
            <a:picLocks noChangeAspect="1"/>
          </p:cNvPicPr>
          <p:nvPr/>
        </p:nvPicPr>
        <p:blipFill>
          <a:blip r:embed="rId2"/>
          <a:stretch>
            <a:fillRect/>
          </a:stretch>
        </p:blipFill>
        <p:spPr>
          <a:xfrm>
            <a:off x="4768212" y="1488141"/>
            <a:ext cx="3918587" cy="5618894"/>
          </a:xfrm>
          <a:prstGeom prst="rect">
            <a:avLst/>
          </a:prstGeom>
        </p:spPr>
      </p:pic>
    </p:spTree>
    <p:extLst>
      <p:ext uri="{BB962C8B-B14F-4D97-AF65-F5344CB8AC3E}">
        <p14:creationId xmlns:p14="http://schemas.microsoft.com/office/powerpoint/2010/main" val="1998550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Spectacle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a:t>
            </a:r>
            <a:r>
              <a:rPr lang="en-US" dirty="0"/>
              <a:t>presence of the Dark Other in a text of speculative fiction (across genre and mode) creates a profound ontological dilemma for readers, hearers, and/or viewers</a:t>
            </a:r>
            <a:r>
              <a:rPr lang="en-US" dirty="0" smtClean="0"/>
              <a:t>.</a:t>
            </a:r>
          </a:p>
          <a:p>
            <a:r>
              <a:rPr lang="en-US" dirty="0"/>
              <a:t>From Jared Sexton (2012)</a:t>
            </a:r>
            <a:r>
              <a:rPr lang="en-US" dirty="0" smtClean="0"/>
              <a:t>:  In </a:t>
            </a:r>
            <a:r>
              <a:rPr lang="en-US" dirty="0"/>
              <a:t>a world structured by the twin axioms of white superiority and black inferiority, of white existence and black nonexistence, a world structured by a negative categorical imperative—“above all, don’t be black”—in this world, the zero degree of world transformation is the turn toward blackness, a turn toward the shame, as it were, that “resides in the idea that ‘I am thought of as less than human.’”</a:t>
            </a:r>
            <a:endParaRPr lang="en-US" dirty="0" smtClean="0"/>
          </a:p>
        </p:txBody>
      </p:sp>
    </p:spTree>
    <p:extLst>
      <p:ext uri="{BB962C8B-B14F-4D97-AF65-F5344CB8AC3E}">
        <p14:creationId xmlns:p14="http://schemas.microsoft.com/office/powerpoint/2010/main" val="3190537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Hesitation</a:t>
            </a:r>
            <a:endParaRPr lang="en-US" dirty="0"/>
          </a:p>
        </p:txBody>
      </p:sp>
      <p:sp>
        <p:nvSpPr>
          <p:cNvPr id="3" name="Content Placeholder 2"/>
          <p:cNvSpPr>
            <a:spLocks noGrp="1"/>
          </p:cNvSpPr>
          <p:nvPr>
            <p:ph idx="1"/>
          </p:nvPr>
        </p:nvSpPr>
        <p:spPr/>
        <p:txBody>
          <a:bodyPr>
            <a:normAutofit lnSpcReduction="10000"/>
          </a:bodyPr>
          <a:lstStyle/>
          <a:p>
            <a:r>
              <a:rPr lang="en-US" dirty="0" smtClean="0"/>
              <a:t>The </a:t>
            </a:r>
            <a:r>
              <a:rPr lang="en-US" dirty="0"/>
              <a:t>very presence of the Dark Other interrupts the waking dream of the fantastic (</a:t>
            </a:r>
            <a:r>
              <a:rPr lang="en-US" dirty="0" err="1"/>
              <a:t>Ricoeur</a:t>
            </a:r>
            <a:r>
              <a:rPr lang="en-US" dirty="0"/>
              <a:t>, 2004). </a:t>
            </a:r>
            <a:r>
              <a:rPr lang="en-US" dirty="0" smtClean="0"/>
              <a:t>This </a:t>
            </a:r>
            <a:r>
              <a:rPr lang="en-US" dirty="0"/>
              <a:t>rupture creates a profound dilemma for writers and readers. </a:t>
            </a:r>
            <a:endParaRPr lang="en-US" dirty="0" smtClean="0"/>
          </a:p>
          <a:p>
            <a:r>
              <a:rPr lang="en-US" dirty="0" smtClean="0"/>
              <a:t>Although </a:t>
            </a:r>
            <a:r>
              <a:rPr lang="en-US" dirty="0"/>
              <a:t>the Dark Other is necessary for the fantastic, her presence is unsettling. She is not supposed to be there (although she </a:t>
            </a:r>
            <a:r>
              <a:rPr lang="en-US" dirty="0" err="1"/>
              <a:t>mustbe</a:t>
            </a:r>
            <a:r>
              <a:rPr lang="en-US" dirty="0"/>
              <a:t>), wreaking havoc on the order, harmony, and happiness of all that is right and light (and White). She must be contained, subjugated, and ultimately destroyed in order for the fantastic dream to work. </a:t>
            </a:r>
            <a:endParaRPr lang="en-US" dirty="0"/>
          </a:p>
        </p:txBody>
      </p:sp>
    </p:spTree>
    <p:extLst>
      <p:ext uri="{BB962C8B-B14F-4D97-AF65-F5344CB8AC3E}">
        <p14:creationId xmlns:p14="http://schemas.microsoft.com/office/powerpoint/2010/main" val="2895435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Violence</a:t>
            </a:r>
            <a:endParaRPr lang="en-US" dirty="0"/>
          </a:p>
        </p:txBody>
      </p:sp>
      <p:sp>
        <p:nvSpPr>
          <p:cNvPr id="3" name="Content Placeholder 2"/>
          <p:cNvSpPr>
            <a:spLocks noGrp="1"/>
          </p:cNvSpPr>
          <p:nvPr>
            <p:ph idx="1"/>
          </p:nvPr>
        </p:nvSpPr>
        <p:spPr/>
        <p:txBody>
          <a:bodyPr>
            <a:normAutofit fontScale="85000" lnSpcReduction="10000"/>
          </a:bodyPr>
          <a:lstStyle/>
          <a:p>
            <a:r>
              <a:rPr lang="en-US" dirty="0"/>
              <a:t>This confrontation leads to the third principle of the dark fantastic: The dilemmatic presence of the Dark Other must be resolved with violence. </a:t>
            </a:r>
            <a:endParaRPr lang="en-US" dirty="0" smtClean="0"/>
          </a:p>
          <a:p>
            <a:r>
              <a:rPr lang="en-US" dirty="0" smtClean="0"/>
              <a:t>Whether </a:t>
            </a:r>
            <a:r>
              <a:rPr lang="en-US" dirty="0"/>
              <a:t>driven by desire, fear, longing, or another impulse, darkness must be destroyed, or there is no story. Scholars from Hazel </a:t>
            </a:r>
            <a:r>
              <a:rPr lang="en-US" dirty="0" err="1"/>
              <a:t>Carby</a:t>
            </a:r>
            <a:r>
              <a:rPr lang="en-US" dirty="0"/>
              <a:t> (2009) to Michelle Alexander (2012) have noted the ways that the containment and destruction of Black bodies works in the real world. </a:t>
            </a:r>
            <a:endParaRPr lang="en-US" dirty="0" smtClean="0"/>
          </a:p>
          <a:p>
            <a:r>
              <a:rPr lang="en-US" dirty="0" smtClean="0"/>
              <a:t>The </a:t>
            </a:r>
            <a:r>
              <a:rPr lang="en-US" dirty="0"/>
              <a:t>fantastic is driven by </a:t>
            </a:r>
            <a:r>
              <a:rPr lang="en-US" dirty="0" smtClean="0"/>
              <a:t>similar imperatives </a:t>
            </a:r>
            <a:r>
              <a:rPr lang="en-US" dirty="0"/>
              <a:t>at the symbolic level. Thus, the Dark Other is subject to textual violence, which often results in character death.</a:t>
            </a:r>
            <a:endParaRPr lang="en-US" dirty="0"/>
          </a:p>
        </p:txBody>
      </p:sp>
    </p:spTree>
    <p:extLst>
      <p:ext uri="{BB962C8B-B14F-4D97-AF65-F5344CB8AC3E}">
        <p14:creationId xmlns:p14="http://schemas.microsoft.com/office/powerpoint/2010/main" val="2016131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Haunting</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When </a:t>
            </a:r>
            <a:r>
              <a:rPr lang="en-US" dirty="0"/>
              <a:t>the Dark Other is defeated and catharsis is reached, their present-absence nonetheless haunts the story. </a:t>
            </a:r>
            <a:endParaRPr lang="en-US" dirty="0" smtClean="0"/>
          </a:p>
          <a:p>
            <a:r>
              <a:rPr lang="en-US" dirty="0"/>
              <a:t>Yet this death is not permanent. When the Dark Other is defeated and catharsis is reached, his or her </a:t>
            </a:r>
            <a:r>
              <a:rPr lang="en-US" dirty="0" smtClean="0"/>
              <a:t>(</a:t>
            </a:r>
            <a:r>
              <a:rPr lang="en-US" dirty="0"/>
              <a:t>or its) present-absence nonetheless haunts the story. </a:t>
            </a:r>
            <a:endParaRPr lang="en-US" dirty="0" smtClean="0"/>
          </a:p>
          <a:p>
            <a:r>
              <a:rPr lang="en-US" dirty="0"/>
              <a:t>The Dark Other is necessary for the fantastic, but her presence is unsettling. She must be destroyed—but her shade must remain. This imperative presents another dilemma: The Dark Other must die but cannot die. </a:t>
            </a:r>
            <a:endParaRPr lang="en-US" dirty="0" smtClean="0"/>
          </a:p>
        </p:txBody>
      </p:sp>
    </p:spTree>
    <p:extLst>
      <p:ext uri="{BB962C8B-B14F-4D97-AF65-F5344CB8AC3E}">
        <p14:creationId xmlns:p14="http://schemas.microsoft.com/office/powerpoint/2010/main" val="2618985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Emancipation</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a:t>
            </a:r>
            <a:r>
              <a:rPr lang="en-US" dirty="0"/>
              <a:t>Dark </a:t>
            </a:r>
            <a:r>
              <a:rPr lang="en-US" dirty="0" smtClean="0"/>
              <a:t>Other is </a:t>
            </a:r>
            <a:r>
              <a:rPr lang="en-US" dirty="0"/>
              <a:t>usually subaltern, but when afforded speech and/or agency, powerful possibilities emerge, including the emancipatory transformation of darkness from an objectified Other to an agentive One</a:t>
            </a:r>
            <a:r>
              <a:rPr lang="en-US" dirty="0" smtClean="0"/>
              <a:t>.</a:t>
            </a:r>
          </a:p>
          <a:p>
            <a:r>
              <a:rPr lang="en-US" dirty="0" smtClean="0"/>
              <a:t>This is only </a:t>
            </a:r>
            <a:r>
              <a:rPr lang="en-US" dirty="0"/>
              <a:t>reached when the Dark Other is liberated from spectacle, embodied hesitation, violence, and haunting. Narratives with liberated Dark Others are rare, and are rarely as popular as those that feature trapped dark subjectivities. </a:t>
            </a:r>
            <a:endParaRPr lang="en-US" dirty="0" smtClean="0"/>
          </a:p>
          <a:p>
            <a:r>
              <a:rPr lang="en-US" dirty="0" smtClean="0"/>
              <a:t>This </a:t>
            </a:r>
            <a:r>
              <a:rPr lang="en-US" dirty="0"/>
              <a:t>positioning occurs because subverting the traditional positioning </a:t>
            </a:r>
            <a:r>
              <a:rPr lang="en-US" dirty="0" smtClean="0"/>
              <a:t>of the </a:t>
            </a:r>
            <a:r>
              <a:rPr lang="en-US" dirty="0"/>
              <a:t>Dark Other in the fantastic requires radical rethinking of everything that we know.</a:t>
            </a:r>
            <a:endParaRPr lang="en-US" dirty="0"/>
          </a:p>
          <a:p>
            <a:endParaRPr lang="en-US" dirty="0"/>
          </a:p>
        </p:txBody>
      </p:sp>
    </p:spTree>
    <p:extLst>
      <p:ext uri="{BB962C8B-B14F-4D97-AF65-F5344CB8AC3E}">
        <p14:creationId xmlns:p14="http://schemas.microsoft.com/office/powerpoint/2010/main" val="9465222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New Mythology</a:t>
            </a:r>
            <a:endParaRPr lang="en-US" dirty="0"/>
          </a:p>
        </p:txBody>
      </p:sp>
      <p:sp>
        <p:nvSpPr>
          <p:cNvPr id="3" name="Content Placeholder 2"/>
          <p:cNvSpPr>
            <a:spLocks noGrp="1"/>
          </p:cNvSpPr>
          <p:nvPr>
            <p:ph idx="1"/>
          </p:nvPr>
        </p:nvSpPr>
        <p:spPr/>
        <p:txBody>
          <a:bodyPr>
            <a:normAutofit fontScale="92500"/>
          </a:bodyPr>
          <a:lstStyle/>
          <a:p>
            <a:r>
              <a:rPr lang="en-US" dirty="0"/>
              <a:t>In contemporary YA literature and culture, the project of emancipating the dark fantastic may be even more challenging than the project Tolkien assigned for himself: to create a new mythology for the English people through fantasy. </a:t>
            </a:r>
            <a:endParaRPr lang="en-US" dirty="0" smtClean="0"/>
          </a:p>
          <a:p>
            <a:r>
              <a:rPr lang="en-US" dirty="0" smtClean="0"/>
              <a:t>Yet </a:t>
            </a:r>
            <a:r>
              <a:rPr lang="en-US" dirty="0"/>
              <a:t>the success of new narratives from Black </a:t>
            </a:r>
            <a:r>
              <a:rPr lang="en-US" dirty="0" smtClean="0"/>
              <a:t>Panther in </a:t>
            </a:r>
            <a:r>
              <a:rPr lang="en-US" dirty="0"/>
              <a:t>the Marvel Cinematic universe, the recent Hugo Awards won by N.K. </a:t>
            </a:r>
            <a:r>
              <a:rPr lang="en-US" dirty="0" err="1"/>
              <a:t>Jemisin</a:t>
            </a:r>
            <a:r>
              <a:rPr lang="en-US" dirty="0"/>
              <a:t> and </a:t>
            </a:r>
            <a:r>
              <a:rPr lang="en-US" dirty="0" err="1"/>
              <a:t>Nnedi</a:t>
            </a:r>
            <a:r>
              <a:rPr lang="en-US" dirty="0"/>
              <a:t> </a:t>
            </a:r>
            <a:r>
              <a:rPr lang="en-US" dirty="0" err="1"/>
              <a:t>Okorafor</a:t>
            </a:r>
            <a:r>
              <a:rPr lang="en-US" dirty="0"/>
              <a:t>, and the blossoming of </a:t>
            </a:r>
            <a:r>
              <a:rPr lang="en-US" dirty="0" err="1"/>
              <a:t>Afrofuturistic</a:t>
            </a:r>
            <a:r>
              <a:rPr lang="en-US" dirty="0"/>
              <a:t> and Black fantastic tales prove that all people need new mythologies: new “stories about stories.</a:t>
            </a:r>
            <a:r>
              <a:rPr lang="en-US" dirty="0" smtClean="0"/>
              <a:t>”</a:t>
            </a:r>
            <a:endParaRPr lang="en-US" dirty="0"/>
          </a:p>
        </p:txBody>
      </p:sp>
    </p:spTree>
    <p:extLst>
      <p:ext uri="{BB962C8B-B14F-4D97-AF65-F5344CB8AC3E}">
        <p14:creationId xmlns:p14="http://schemas.microsoft.com/office/powerpoint/2010/main" val="32543044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Emancipation of Imagination</a:t>
            </a:r>
            <a:endParaRPr lang="en-US" dirty="0"/>
          </a:p>
        </p:txBody>
      </p:sp>
      <p:sp>
        <p:nvSpPr>
          <p:cNvPr id="3" name="Content Placeholder 2"/>
          <p:cNvSpPr>
            <a:spLocks noGrp="1"/>
          </p:cNvSpPr>
          <p:nvPr>
            <p:ph idx="1"/>
          </p:nvPr>
        </p:nvSpPr>
        <p:spPr/>
        <p:txBody>
          <a:bodyPr/>
          <a:lstStyle/>
          <a:p>
            <a:r>
              <a:rPr lang="en-US" dirty="0"/>
              <a:t>In addition to amplifying diverse fantasy, liberating </a:t>
            </a:r>
            <a:r>
              <a:rPr lang="en-US" dirty="0" smtClean="0"/>
              <a:t>the rest of </a:t>
            </a:r>
            <a:r>
              <a:rPr lang="en-US" dirty="0"/>
              <a:t>the fantastic from its fear and loathing of darkness and Dark Others is essential. </a:t>
            </a:r>
            <a:endParaRPr lang="en-US" dirty="0" smtClean="0"/>
          </a:p>
          <a:p>
            <a:r>
              <a:rPr lang="en-US" dirty="0" smtClean="0"/>
              <a:t>For </a:t>
            </a:r>
            <a:r>
              <a:rPr lang="en-US" dirty="0"/>
              <a:t>the current moment not only requires new narratives for the sake of young readers. It requires the emancipation of imagination itself.</a:t>
            </a:r>
          </a:p>
          <a:p>
            <a:endParaRPr lang="en-US" dirty="0"/>
          </a:p>
        </p:txBody>
      </p:sp>
    </p:spTree>
    <p:extLst>
      <p:ext uri="{BB962C8B-B14F-4D97-AF65-F5344CB8AC3E}">
        <p14:creationId xmlns:p14="http://schemas.microsoft.com/office/powerpoint/2010/main" val="42871141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s>
</file>

<file path=ppt/theme/theme1.xml><?xml version="1.0" encoding="utf-8"?>
<a:theme xmlns:a="http://schemas.openxmlformats.org/drawingml/2006/main" name="Genesis">
  <a:themeElements>
    <a:clrScheme name="Genesis">
      <a:dk1>
        <a:sysClr val="windowText" lastClr="000000"/>
      </a:dk1>
      <a:lt1>
        <a:sysClr val="window" lastClr="FFFFFF"/>
      </a:lt1>
      <a:dk2>
        <a:srgbClr val="465466"/>
      </a:dk2>
      <a:lt2>
        <a:srgbClr val="BBD7F8"/>
      </a:lt2>
      <a:accent1>
        <a:srgbClr val="80B606"/>
      </a:accent1>
      <a:accent2>
        <a:srgbClr val="E29F1D"/>
      </a:accent2>
      <a:accent3>
        <a:srgbClr val="2397E2"/>
      </a:accent3>
      <a:accent4>
        <a:srgbClr val="35ACA2"/>
      </a:accent4>
      <a:accent5>
        <a:srgbClr val="5430BB"/>
      </a:accent5>
      <a:accent6>
        <a:srgbClr val="8D34E0"/>
      </a:accent6>
      <a:hlink>
        <a:srgbClr val="00B0F0"/>
      </a:hlink>
      <a:folHlink>
        <a:srgbClr val="0070C0"/>
      </a:folHlink>
    </a:clrScheme>
    <a:fontScheme name="Genesis">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Genesis">
      <a:fillStyleLst>
        <a:solidFill>
          <a:schemeClr val="phClr"/>
        </a:solidFill>
        <a:gradFill rotWithShape="1">
          <a:gsLst>
            <a:gs pos="0">
              <a:schemeClr val="phClr">
                <a:tint val="100000"/>
                <a:shade val="70000"/>
                <a:satMod val="100000"/>
                <a:greenMod val="110000"/>
              </a:schemeClr>
            </a:gs>
            <a:gs pos="75000">
              <a:schemeClr val="phClr">
                <a:tint val="40000"/>
                <a:satMod val="150000"/>
                <a:redMod val="100000"/>
                <a:blueMod val="100000"/>
              </a:schemeClr>
            </a:gs>
            <a:gs pos="100000">
              <a:schemeClr val="phClr">
                <a:tint val="60000"/>
                <a:satMod val="120000"/>
                <a:redMod val="100000"/>
                <a:blueMod val="100000"/>
              </a:schemeClr>
            </a:gs>
          </a:gsLst>
          <a:path path="circle">
            <a:fillToRect l="25000" t="25000" r="5000" b="5000"/>
          </a:path>
        </a:gradFill>
        <a:gradFill rotWithShape="1">
          <a:gsLst>
            <a:gs pos="0">
              <a:schemeClr val="phClr">
                <a:tint val="50000"/>
                <a:shade val="100000"/>
                <a:alpha val="100000"/>
                <a:satMod val="150000"/>
              </a:schemeClr>
            </a:gs>
            <a:gs pos="40000">
              <a:schemeClr val="phClr">
                <a:tint val="70000"/>
                <a:shade val="100000"/>
                <a:alpha val="100000"/>
                <a:satMod val="150000"/>
              </a:schemeClr>
            </a:gs>
            <a:gs pos="100000">
              <a:schemeClr val="phClr">
                <a:shade val="90000"/>
                <a:satMod val="110000"/>
              </a:schemeClr>
            </a:gs>
          </a:gsLst>
          <a:lin ang="5400000" scaled="0"/>
        </a:grad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outerShdw blurRad="88900" dist="50800" dir="11400000" sx="102000" sy="101000" algn="tl" rotWithShape="0">
              <a:srgbClr val="000000">
                <a:alpha val="35000"/>
              </a:srgbClr>
            </a:outerShdw>
          </a:effectLst>
          <a:scene3d>
            <a:camera prst="perspectiveFront" fov="4800000"/>
            <a:lightRig rig="morning" dir="tl"/>
          </a:scene3d>
          <a:sp3d prstMaterial="softmetal">
            <a:bevelT w="0" h="0"/>
          </a:sp3d>
        </a:effectStyle>
        <a:effectStyle>
          <a:effectLst>
            <a:innerShdw blurRad="50800" dist="25400" dir="13500000">
              <a:srgbClr val="000000">
                <a:alpha val="75000"/>
              </a:srgbClr>
            </a:innerShdw>
            <a:reflection blurRad="101600" stA="40000" endPos="50000" dist="63500" dir="5400000" fadeDir="7200000" sy="-100000" kx="300000" rotWithShape="0"/>
          </a:effectLst>
          <a:scene3d>
            <a:camera prst="orthographicFront">
              <a:rot lat="0" lon="0" rev="0"/>
            </a:camera>
            <a:lightRig rig="chilly" dir="tr">
              <a:rot lat="0" lon="0" rev="1200000"/>
            </a:lightRig>
          </a:scene3d>
          <a:sp3d prstMaterial="plastic">
            <a:bevelT w="0" h="0"/>
          </a:sp3d>
        </a:effectStyle>
      </a:effectStyleLst>
      <a:bgFillStyleLst>
        <a:blipFill rotWithShape="1">
          <a:blip xmlns:r="http://schemas.openxmlformats.org/officeDocument/2006/relationships" r:embed="rId1"/>
          <a:stretch/>
        </a:blipFill>
        <a:blipFill rotWithShape="1">
          <a:blip xmlns:r="http://schemas.openxmlformats.org/officeDocument/2006/relationships" r:embed="rId2"/>
          <a:stretch/>
        </a:blipFill>
        <a:blipFill rotWithShape="1">
          <a:blip xmlns:r="http://schemas.openxmlformats.org/officeDocument/2006/relationships" r:embed="rId3"/>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Genesis.thmx</Template>
  <TotalTime>36</TotalTime>
  <Words>1180</Words>
  <Application>Microsoft Macintosh PowerPoint</Application>
  <PresentationFormat>On-screen Show (4:3)</PresentationFormat>
  <Paragraphs>51</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Genesis</vt:lpstr>
      <vt:lpstr>Toward a Theory of the Dark Fantastic: The Role of Racial Difference in Young Adult Speculative Fiction and Media</vt:lpstr>
      <vt:lpstr>Perceptions of Difference</vt:lpstr>
      <vt:lpstr>Darkness</vt:lpstr>
      <vt:lpstr>Invisibility and Unspeakability</vt:lpstr>
      <vt:lpstr>Dark Other</vt:lpstr>
      <vt:lpstr>Villains</vt:lpstr>
      <vt:lpstr>Five Key Principles</vt:lpstr>
      <vt:lpstr>Spectacle</vt:lpstr>
      <vt:lpstr>Hesitation</vt:lpstr>
      <vt:lpstr>Violence</vt:lpstr>
      <vt:lpstr>Haunting</vt:lpstr>
      <vt:lpstr>Emancipation</vt:lpstr>
      <vt:lpstr>A New Mythology</vt:lpstr>
      <vt:lpstr>Emancipation of Imagination</vt:lpstr>
    </vt:vector>
  </TitlesOfParts>
  <Company>University of Tennessee at Chattanooga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Meghann Meeusen</dc:creator>
  <cp:lastModifiedBy>Meghann Meeusen</cp:lastModifiedBy>
  <cp:revision>4</cp:revision>
  <dcterms:created xsi:type="dcterms:W3CDTF">2020-03-14T16:57:49Z</dcterms:created>
  <dcterms:modified xsi:type="dcterms:W3CDTF">2020-03-14T17:34:22Z</dcterms:modified>
</cp:coreProperties>
</file>