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63" r:id="rId3"/>
    <p:sldId id="260" r:id="rId4"/>
    <p:sldId id="261" r:id="rId5"/>
    <p:sldId id="258" r:id="rId6"/>
    <p:sldId id="259" r:id="rId7"/>
    <p:sldId id="264" r:id="rId8"/>
    <p:sldId id="265" r:id="rId9"/>
    <p:sldId id="268" r:id="rId10"/>
    <p:sldId id="269" r:id="rId11"/>
    <p:sldId id="267" r:id="rId12"/>
    <p:sldId id="270" r:id="rId13"/>
    <p:sldId id="272" r:id="rId14"/>
    <p:sldId id="273" r:id="rId15"/>
    <p:sldId id="274" r:id="rId16"/>
    <p:sldId id="275" r:id="rId17"/>
    <p:sldId id="284" r:id="rId18"/>
    <p:sldId id="277" r:id="rId19"/>
    <p:sldId id="278" r:id="rId20"/>
    <p:sldId id="279" r:id="rId21"/>
    <p:sldId id="280" r:id="rId22"/>
    <p:sldId id="281" r:id="rId23"/>
    <p:sldId id="282" r:id="rId24"/>
    <p:sldId id="28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40"/>
  </p:normalViewPr>
  <p:slideViewPr>
    <p:cSldViewPr snapToGrid="0" snapToObjects="1">
      <p:cViewPr varScale="1">
        <p:scale>
          <a:sx n="142" d="100"/>
          <a:sy n="142" d="100"/>
        </p:scale>
        <p:origin x="184" y="14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2" Type="http://schemas.microsoft.com/office/2016/11/relationships/changesInfo" Target="changesInfos/changesInfo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hann Meeusen" userId="113413101_tp_dropbox" providerId="OAuth2" clId="{05329EC7-7102-104F-BA62-3C25DC064B7D}"/>
    <pc:docChg chg="modSld">
      <pc:chgData name="Meghann Meeusen" userId="113413101_tp_dropbox" providerId="OAuth2" clId="{05329EC7-7102-104F-BA62-3C25DC064B7D}" dt="2018-03-28T13:57:11.653" v="1" actId="22"/>
      <pc:docMkLst>
        <pc:docMk/>
      </pc:docMkLst>
      <pc:sldChg chg="modSp">
        <pc:chgData name="Meghann Meeusen" userId="113413101_tp_dropbox" providerId="OAuth2" clId="{05329EC7-7102-104F-BA62-3C25DC064B7D}" dt="2018-03-28T13:57:11.653" v="1" actId="22"/>
        <pc:sldMkLst>
          <pc:docMk/>
          <pc:sldMk cId="900145097" sldId="283"/>
        </pc:sldMkLst>
        <pc:spChg chg="mod">
          <ac:chgData name="Meghann Meeusen" userId="113413101_tp_dropbox" providerId="OAuth2" clId="{05329EC7-7102-104F-BA62-3C25DC064B7D}" dt="2018-03-28T13:57:11.653" v="1" actId="22"/>
          <ac:spMkLst>
            <pc:docMk/>
            <pc:sldMk cId="900145097" sldId="283"/>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7049F8-CF44-3B4F-B859-E29D87A1322B}" type="datetimeFigureOut">
              <a:rPr lang="en-US" smtClean="0"/>
              <a:t>9/12/18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DE7286-85FA-3240-8F3E-FBED381C7993}" type="slidenum">
              <a:rPr lang="en-US" smtClean="0"/>
              <a:t>‹#›</a:t>
            </a:fld>
            <a:endParaRPr lang="en-US"/>
          </a:p>
        </p:txBody>
      </p:sp>
    </p:spTree>
    <p:extLst>
      <p:ext uri="{BB962C8B-B14F-4D97-AF65-F5344CB8AC3E}">
        <p14:creationId xmlns:p14="http://schemas.microsoft.com/office/powerpoint/2010/main" val="16786589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imdb.com/name/nm0000686/?ref_=nv_sr_1" TargetMode="External"/><Relationship Id="rId4" Type="http://schemas.openxmlformats.org/officeDocument/2006/relationships/hyperlink" Target="http://www.imdb.com/name/nm0424060/?ref_=nv_sr_1" TargetMode="External"/><Relationship Id="rId5" Type="http://schemas.openxmlformats.org/officeDocument/2006/relationships/hyperlink" Target="http://www.imdb.com/name/nm0252961/?ref_=nv_sr_1" TargetMode="External"/><Relationship Id="rId6" Type="http://schemas.openxmlformats.org/officeDocument/2006/relationships/hyperlink" Target="http://www.imdb.com/name/nm2143282/?ref_=nv_sr_1" TargetMode="External"/><Relationship Id="rId7" Type="http://schemas.openxmlformats.org/officeDocument/2006/relationships/hyperlink" Target="http://www.imdb.com/name/nm0001426/?ref_=nv_sr_1" TargetMode="External"/><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What are normalized forms of racism?  Where do we see them in society? (large group discussion, share out)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What are normalized forms of racism?  Where do we see them in society? (large group discussion, share out)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E8FB48-1FA2-1B49-9A46-3F978EBF2A13}" type="slidenum">
              <a:rPr lang="en-US" smtClean="0"/>
              <a:t>19</a:t>
            </a:fld>
            <a:endParaRPr lang="en-US"/>
          </a:p>
        </p:txBody>
      </p:sp>
    </p:spTree>
    <p:extLst>
      <p:ext uri="{BB962C8B-B14F-4D97-AF65-F5344CB8AC3E}">
        <p14:creationId xmlns:p14="http://schemas.microsoft.com/office/powerpoint/2010/main" val="1010351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Ming-Na Wen does the voice, but Lea </a:t>
            </a:r>
            <a:r>
              <a:rPr lang="en-US" dirty="0" err="1" smtClean="0"/>
              <a:t>Salonga</a:t>
            </a:r>
            <a:r>
              <a:rPr lang="en-US" dirty="0" smtClean="0"/>
              <a:t> does the singing</a:t>
            </a:r>
          </a:p>
          <a:p>
            <a:r>
              <a:rPr lang="en-US" dirty="0" smtClean="0"/>
              <a:t>BD Wong</a:t>
            </a:r>
            <a:r>
              <a:rPr lang="en-US" baseline="0" dirty="0" smtClean="0"/>
              <a:t> does the voice, Donny Osmond does the singing</a:t>
            </a:r>
          </a:p>
          <a:p>
            <a:endParaRPr lang="en-US" dirty="0"/>
          </a:p>
        </p:txBody>
      </p:sp>
      <p:sp>
        <p:nvSpPr>
          <p:cNvPr id="4" name="Slide Number Placeholder 3"/>
          <p:cNvSpPr>
            <a:spLocks noGrp="1"/>
          </p:cNvSpPr>
          <p:nvPr>
            <p:ph type="sldNum" sz="quarter" idx="10"/>
          </p:nvPr>
        </p:nvSpPr>
        <p:spPr/>
        <p:txBody>
          <a:bodyPr/>
          <a:lstStyle/>
          <a:p>
            <a:fld id="{39E8FB48-1FA2-1B49-9A46-3F978EBF2A13}" type="slidenum">
              <a:rPr lang="en-US" smtClean="0"/>
              <a:t>21</a:t>
            </a:fld>
            <a:endParaRPr lang="en-US"/>
          </a:p>
        </p:txBody>
      </p:sp>
    </p:spTree>
    <p:extLst>
      <p:ext uri="{BB962C8B-B14F-4D97-AF65-F5344CB8AC3E}">
        <p14:creationId xmlns:p14="http://schemas.microsoft.com/office/powerpoint/2010/main" val="1970895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Christoper Walken</a:t>
            </a:r>
            <a:r>
              <a:rPr lang="en-US" dirty="0" smtClean="0"/>
              <a:t> is playing King Louie.</a:t>
            </a:r>
          </a:p>
          <a:p>
            <a:r>
              <a:rPr lang="en-US" dirty="0" smtClean="0">
                <a:hlinkClick r:id="rId4"/>
              </a:rPr>
              <a:t>Scarlett Johansson</a:t>
            </a:r>
            <a:r>
              <a:rPr lang="en-US" dirty="0" smtClean="0"/>
              <a:t> is playing </a:t>
            </a:r>
            <a:r>
              <a:rPr lang="en-US" dirty="0" err="1" smtClean="0"/>
              <a:t>Kaa</a:t>
            </a:r>
            <a:r>
              <a:rPr lang="en-US" dirty="0" smtClean="0"/>
              <a:t>.</a:t>
            </a:r>
          </a:p>
          <a:p>
            <a:r>
              <a:rPr lang="en-US" dirty="0" smtClean="0">
                <a:hlinkClick r:id="rId5"/>
              </a:rPr>
              <a:t>Idris Elba</a:t>
            </a:r>
            <a:r>
              <a:rPr lang="en-US" dirty="0" smtClean="0"/>
              <a:t> is playing </a:t>
            </a:r>
            <a:r>
              <a:rPr lang="en-US" dirty="0" err="1" smtClean="0"/>
              <a:t>Shere</a:t>
            </a:r>
            <a:r>
              <a:rPr lang="en-US" dirty="0" smtClean="0"/>
              <a:t> Khan.</a:t>
            </a:r>
          </a:p>
          <a:p>
            <a:r>
              <a:rPr lang="en-US" dirty="0" smtClean="0">
                <a:hlinkClick r:id="rId6"/>
              </a:rPr>
              <a:t>Lupita Nyong’o</a:t>
            </a:r>
            <a:r>
              <a:rPr lang="en-US" dirty="0" smtClean="0"/>
              <a:t> is playing </a:t>
            </a:r>
            <a:r>
              <a:rPr lang="en-US" dirty="0" err="1" smtClean="0"/>
              <a:t>Raksha</a:t>
            </a:r>
            <a:r>
              <a:rPr lang="en-US" dirty="0" smtClean="0"/>
              <a:t>.</a:t>
            </a:r>
          </a:p>
          <a:p>
            <a:r>
              <a:rPr lang="en-US" dirty="0" smtClean="0">
                <a:hlinkClick r:id="rId7"/>
              </a:rPr>
              <a:t>Ben Kingsley</a:t>
            </a:r>
            <a:r>
              <a:rPr lang="en-US" dirty="0" smtClean="0"/>
              <a:t> is playing Bagheera.</a:t>
            </a:r>
          </a:p>
          <a:p>
            <a:endParaRPr lang="en-US" dirty="0"/>
          </a:p>
        </p:txBody>
      </p:sp>
      <p:sp>
        <p:nvSpPr>
          <p:cNvPr id="4" name="Slide Number Placeholder 3"/>
          <p:cNvSpPr>
            <a:spLocks noGrp="1"/>
          </p:cNvSpPr>
          <p:nvPr>
            <p:ph type="sldNum" sz="quarter" idx="10"/>
          </p:nvPr>
        </p:nvSpPr>
        <p:spPr/>
        <p:txBody>
          <a:bodyPr/>
          <a:lstStyle/>
          <a:p>
            <a:fld id="{39E8FB48-1FA2-1B49-9A46-3F978EBF2A13}" type="slidenum">
              <a:rPr lang="en-US" smtClean="0"/>
              <a:t>24</a:t>
            </a:fld>
            <a:endParaRPr lang="en-US"/>
          </a:p>
        </p:txBody>
      </p:sp>
    </p:spTree>
    <p:extLst>
      <p:ext uri="{BB962C8B-B14F-4D97-AF65-F5344CB8AC3E}">
        <p14:creationId xmlns:p14="http://schemas.microsoft.com/office/powerpoint/2010/main" val="1755834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B5ECD5-515E-4817-8A06-1D2ED2C83850}" type="datetime4">
              <a:rPr lang="en-US" smtClean="0"/>
              <a:pPr/>
              <a:t>September 12,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2D1919-1B5F-4141-B613-3E5C6008A186}" type="datetime4">
              <a:rPr lang="en-US" smtClean="0"/>
              <a:pPr/>
              <a:t>September 12,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22427-B1DD-49E6-9F05-DE0F1467D7DC}" type="datetime4">
              <a:rPr lang="en-US" smtClean="0"/>
              <a:pPr/>
              <a:t>September 12,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BCCA7B5-8BC9-491C-A887-7C3E7ED947D8}" type="datetime4">
              <a:rPr lang="en-US" smtClean="0"/>
              <a:pPr/>
              <a:t>September 12,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DA18ED0-40F2-434C-A848-B92581875164}" type="datetime4">
              <a:rPr lang="en-US" smtClean="0"/>
              <a:pPr/>
              <a:t>September 12, 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7855437F-F4F9-44A9-B4D3-9191CA04E889}" type="datetime4">
              <a:rPr lang="en-US" smtClean="0"/>
              <a:pPr/>
              <a:t>September 12, 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9A24E59-01D0-4537-B876-7E5EC75B028D}" type="datetime4">
              <a:rPr lang="en-US" smtClean="0"/>
              <a:pPr/>
              <a:t>September 12, 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5A2E49-18A1-40BC-BA5D-5A2EC8FDDF15}" type="datetime4">
              <a:rPr lang="en-US" smtClean="0"/>
              <a:pPr/>
              <a:t>September 12,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983DA4-3B24-449B-95CA-514EB7E30A99}" type="datetime4">
              <a:rPr lang="en-US" smtClean="0"/>
              <a:pPr/>
              <a:t>September 12,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userDrawn="1"/>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userDrawn="1"/>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userDrawn="1"/>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5B59F4-DDCB-41FF-83F5-A48440F36FA7}" type="datetime4">
              <a:rPr lang="en-US" smtClean="0"/>
              <a:pPr/>
              <a:t>September 12,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userDrawn="1"/>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userDrawn="1"/>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userDrawn="1"/>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056348-D703-428C-A1C4-7D6796EF5F41}" type="datetime4">
              <a:rPr lang="en-US" smtClean="0"/>
              <a:pPr/>
              <a:t>September 12,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8"/>
        <p:cNvGrpSpPr/>
        <p:nvPr/>
      </p:nvGrpSpPr>
      <p:grpSpPr>
        <a:xfrm>
          <a:off x="0" y="0"/>
          <a:ext cx="0" cy="0"/>
          <a:chOff x="0" y="0"/>
          <a:chExt cx="0" cy="0"/>
        </a:xfrm>
      </p:grpSpPr>
      <p:sp>
        <p:nvSpPr>
          <p:cNvPr id="35" name="Shape 35"/>
          <p:cNvSpPr txBox="1">
            <a:spLocks noGrp="1"/>
          </p:cNvSpPr>
          <p:nvPr>
            <p:ph type="title"/>
          </p:nvPr>
        </p:nvSpPr>
        <p:spPr>
          <a:xfrm>
            <a:off x="311700" y="546667"/>
            <a:ext cx="8520600" cy="810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6" name="Shape 36"/>
          <p:cNvSpPr txBox="1">
            <a:spLocks noGrp="1"/>
          </p:cNvSpPr>
          <p:nvPr>
            <p:ph type="body" idx="1"/>
          </p:nvPr>
        </p:nvSpPr>
        <p:spPr>
          <a:xfrm>
            <a:off x="311700" y="1639833"/>
            <a:ext cx="8520600" cy="4452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60431" y="6201587"/>
            <a:ext cx="548700" cy="5248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extLst>
      <p:ext uri="{BB962C8B-B14F-4D97-AF65-F5344CB8AC3E}">
        <p14:creationId xmlns:p14="http://schemas.microsoft.com/office/powerpoint/2010/main" val="33203425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4">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942120D2-3948-4F8F-BE5D-E7E7D97880B2}" type="datetime4">
              <a:rPr lang="en-US" smtClean="0"/>
              <a:pPr/>
              <a:t>September 12, 2018</a:t>
            </a:fld>
            <a:endParaRPr lang="en-US" dirty="0" err="1"/>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6bWyhj7siEY" TargetMode="Externa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f7yE8TKUB_M"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hyperlink" Target="https://en.wikipedia.org/wiki/Redskin_(sla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7EacanMEeEM" TargetMode="External"/><Relationship Id="rId4" Type="http://schemas.openxmlformats.org/officeDocument/2006/relationships/hyperlink" Target="https://www.youtube.com/watch?v=V1Bd16Ni20o" TargetMode="External"/><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hyperlink" Target="http://www.youtube.com/watch?v=_v2exWrsGOc"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9JDzlhW3XTM" TargetMode="Externa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youtube.com/watch?v=iBQ1Uf1kaRg" TargetMode="Externa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pylCYlsjEK0" TargetMode="Externa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Critical Race Theory &amp; Disney</a:t>
            </a:r>
          </a:p>
        </p:txBody>
      </p:sp>
      <p:sp>
        <p:nvSpPr>
          <p:cNvPr id="3" name="Subtitle 2"/>
          <p:cNvSpPr>
            <a:spLocks noGrp="1"/>
          </p:cNvSpPr>
          <p:nvPr>
            <p:ph type="subTitle" idx="1"/>
          </p:nvPr>
        </p:nvSpPr>
        <p:spPr/>
        <p:txBody>
          <a:bodyPr/>
          <a:lstStyle/>
          <a:p>
            <a:r>
              <a:rPr lang="en-US" dirty="0"/>
              <a:t>Dr. Meghann Meeusen</a:t>
            </a:r>
          </a:p>
          <a:p>
            <a:r>
              <a:rPr lang="en-US" dirty="0"/>
              <a:t>Western Michigan University</a:t>
            </a:r>
          </a:p>
        </p:txBody>
      </p:sp>
    </p:spTree>
    <p:extLst>
      <p:ext uri="{BB962C8B-B14F-4D97-AF65-F5344CB8AC3E}">
        <p14:creationId xmlns:p14="http://schemas.microsoft.com/office/powerpoint/2010/main" val="1001161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critical race theory?    </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615207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prstGeom prst="rect">
            <a:avLst/>
          </a:prstGeom>
        </p:spPr>
        <p:txBody>
          <a:bodyPr lIns="91425" tIns="91425" rIns="91425" bIns="91425" anchor="t" anchorCtr="0">
            <a:noAutofit/>
          </a:bodyPr>
          <a:lstStyle/>
          <a:p>
            <a:pPr lvl="0" rtl="0">
              <a:spcBef>
                <a:spcPts val="0"/>
              </a:spcBef>
              <a:buNone/>
            </a:pPr>
            <a:r>
              <a:rPr lang="en-US" dirty="0"/>
              <a:t>Defining Critical race theory</a:t>
            </a:r>
            <a:endParaRPr lang="en" dirty="0"/>
          </a:p>
        </p:txBody>
      </p:sp>
      <p:sp>
        <p:nvSpPr>
          <p:cNvPr id="111" name="Shape 111"/>
          <p:cNvSpPr txBox="1">
            <a:spLocks noGrp="1"/>
          </p:cNvSpPr>
          <p:nvPr>
            <p:ph idx="1"/>
          </p:nvPr>
        </p:nvSpPr>
        <p:spPr>
          <a:xfrm>
            <a:off x="685800" y="1252522"/>
            <a:ext cx="7772400" cy="4657265"/>
          </a:xfrm>
          <a:prstGeom prst="rect">
            <a:avLst/>
          </a:prstGeom>
        </p:spPr>
        <p:txBody>
          <a:bodyPr lIns="91425" tIns="91425" rIns="91425" bIns="91425" anchor="t" anchorCtr="0">
            <a:noAutofit/>
          </a:bodyPr>
          <a:lstStyle/>
          <a:p>
            <a:pPr indent="-342900"/>
            <a:r>
              <a:rPr lang="en" sz="2800" dirty="0">
                <a:solidFill>
                  <a:srgbClr val="FFFFFF"/>
                </a:solidFill>
              </a:rPr>
              <a:t>CRT is a framework used to </a:t>
            </a:r>
            <a:r>
              <a:rPr lang="en" sz="2800" b="1" u="sng" dirty="0">
                <a:solidFill>
                  <a:srgbClr val="FFFFFF"/>
                </a:solidFill>
              </a:rPr>
              <a:t>examine and challenge </a:t>
            </a:r>
            <a:r>
              <a:rPr lang="en" sz="2800" dirty="0">
                <a:solidFill>
                  <a:srgbClr val="FFFFFF"/>
                </a:solidFill>
              </a:rPr>
              <a:t>the ways race and racism  and explicitly shape</a:t>
            </a:r>
            <a:r>
              <a:rPr lang="en" sz="2800" b="1" dirty="0">
                <a:solidFill>
                  <a:srgbClr val="FFFFFF"/>
                </a:solidFill>
              </a:rPr>
              <a:t> social structures, practices, and discourses</a:t>
            </a:r>
            <a:r>
              <a:rPr lang="en" sz="2800" dirty="0">
                <a:solidFill>
                  <a:srgbClr val="FFFFFF"/>
                </a:solidFill>
              </a:rPr>
              <a:t>. </a:t>
            </a:r>
            <a:endParaRPr lang="en-US" sz="2800" dirty="0">
              <a:solidFill>
                <a:srgbClr val="FFFFFF"/>
              </a:solidFill>
            </a:endParaRPr>
          </a:p>
          <a:p>
            <a:pPr indent="-342900"/>
            <a:r>
              <a:rPr lang="en" sz="2800" dirty="0">
                <a:solidFill>
                  <a:srgbClr val="FFFFFF"/>
                </a:solidFill>
              </a:rPr>
              <a:t>CRT scholars begin with the premise that</a:t>
            </a:r>
            <a:r>
              <a:rPr lang="en" sz="2800" b="1" dirty="0">
                <a:solidFill>
                  <a:srgbClr val="FFFFFF"/>
                </a:solidFill>
              </a:rPr>
              <a:t> race is a social con­struct</a:t>
            </a:r>
            <a:r>
              <a:rPr lang="en" sz="2800" dirty="0">
                <a:solidFill>
                  <a:srgbClr val="FFFFFF"/>
                </a:solidFill>
              </a:rPr>
              <a:t> and that </a:t>
            </a:r>
            <a:r>
              <a:rPr lang="en" sz="2800" b="1" dirty="0">
                <a:solidFill>
                  <a:srgbClr val="FFFFFF"/>
                </a:solidFill>
              </a:rPr>
              <a:t>racism is permanent </a:t>
            </a:r>
            <a:r>
              <a:rPr lang="en" sz="2800" dirty="0">
                <a:solidFill>
                  <a:srgbClr val="FFFFFF"/>
                </a:solidFill>
              </a:rPr>
              <a:t>in U.S. society</a:t>
            </a:r>
            <a:r>
              <a:rPr lang="en" sz="2800" b="1" dirty="0">
                <a:solidFill>
                  <a:srgbClr val="FFFFFF"/>
                </a:solidFill>
              </a:rPr>
              <a:t>. </a:t>
            </a:r>
            <a:endParaRPr lang="en-US" sz="2800" b="1" dirty="0">
              <a:solidFill>
                <a:srgbClr val="FFFFFF"/>
              </a:solidFill>
            </a:endParaRPr>
          </a:p>
          <a:p>
            <a:pPr lvl="0" rtl="0">
              <a:spcBef>
                <a:spcPts val="0"/>
              </a:spcBef>
              <a:buNone/>
            </a:pPr>
            <a:endParaRPr sz="2400" dirty="0">
              <a:solidFill>
                <a:srgbClr val="FFFFFF"/>
              </a:solidFill>
            </a:endParaRPr>
          </a:p>
          <a:p>
            <a:pPr lvl="0" rtl="0">
              <a:spcBef>
                <a:spcPts val="0"/>
              </a:spcBef>
              <a:buNone/>
            </a:pPr>
            <a:r>
              <a:rPr lang="en" sz="2400" dirty="0">
                <a:solidFill>
                  <a:srgbClr val="FFFFFF"/>
                </a:solidFill>
              </a:rPr>
              <a:t> </a:t>
            </a:r>
          </a:p>
        </p:txBody>
      </p:sp>
    </p:spTree>
    <p:extLst>
      <p:ext uri="{BB962C8B-B14F-4D97-AF65-F5344CB8AC3E}">
        <p14:creationId xmlns:p14="http://schemas.microsoft.com/office/powerpoint/2010/main" val="1542532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prstGeom prst="rect">
            <a:avLst/>
          </a:prstGeom>
        </p:spPr>
        <p:txBody>
          <a:bodyPr lIns="91425" tIns="91425" rIns="91425" bIns="91425" anchor="t" anchorCtr="0">
            <a:noAutofit/>
          </a:bodyPr>
          <a:lstStyle/>
          <a:p>
            <a:pPr lvl="0" rtl="0">
              <a:spcBef>
                <a:spcPts val="0"/>
              </a:spcBef>
              <a:buNone/>
            </a:pPr>
            <a:r>
              <a:rPr lang="en-US" dirty="0"/>
              <a:t>Defining </a:t>
            </a:r>
            <a:r>
              <a:rPr lang="en" dirty="0"/>
              <a:t>Critical Race Theory</a:t>
            </a:r>
          </a:p>
          <a:p>
            <a:pPr lvl="0" rtl="0">
              <a:spcBef>
                <a:spcPts val="0"/>
              </a:spcBef>
              <a:buNone/>
            </a:pPr>
            <a:endParaRPr dirty="0"/>
          </a:p>
        </p:txBody>
      </p:sp>
      <p:sp>
        <p:nvSpPr>
          <p:cNvPr id="111" name="Shape 111"/>
          <p:cNvSpPr txBox="1">
            <a:spLocks noGrp="1"/>
          </p:cNvSpPr>
          <p:nvPr>
            <p:ph idx="1"/>
          </p:nvPr>
        </p:nvSpPr>
        <p:spPr>
          <a:xfrm>
            <a:off x="685800" y="1252522"/>
            <a:ext cx="7772400" cy="4657265"/>
          </a:xfrm>
          <a:prstGeom prst="rect">
            <a:avLst/>
          </a:prstGeom>
        </p:spPr>
        <p:txBody>
          <a:bodyPr lIns="91425" tIns="91425" rIns="91425" bIns="91425" anchor="t" anchorCtr="0">
            <a:noAutofit/>
          </a:bodyPr>
          <a:lstStyle/>
          <a:p>
            <a:pPr indent="-342900"/>
            <a:r>
              <a:rPr lang="en" sz="2800" dirty="0">
                <a:solidFill>
                  <a:srgbClr val="FFFFFF"/>
                </a:solidFill>
              </a:rPr>
              <a:t>Rather than focus on explicit acts or incidents of racism, CRT scholars instead focus on the </a:t>
            </a:r>
            <a:r>
              <a:rPr lang="en" sz="2800" b="1" dirty="0">
                <a:solidFill>
                  <a:srgbClr val="FFFFFF"/>
                </a:solidFill>
              </a:rPr>
              <a:t>subtle</a:t>
            </a:r>
            <a:r>
              <a:rPr lang="en" sz="2800" dirty="0">
                <a:solidFill>
                  <a:srgbClr val="FFFFFF"/>
                </a:solidFill>
              </a:rPr>
              <a:t>, </a:t>
            </a:r>
            <a:r>
              <a:rPr lang="en" sz="2800" b="1" dirty="0">
                <a:solidFill>
                  <a:srgbClr val="FFFFFF"/>
                </a:solidFill>
              </a:rPr>
              <a:t>hidden</a:t>
            </a:r>
            <a:r>
              <a:rPr lang="en" sz="2800" dirty="0">
                <a:solidFill>
                  <a:srgbClr val="FFFFFF"/>
                </a:solidFill>
              </a:rPr>
              <a:t>, and </a:t>
            </a:r>
            <a:r>
              <a:rPr lang="en" sz="2800" b="1" dirty="0">
                <a:solidFill>
                  <a:srgbClr val="FFFFFF"/>
                </a:solidFill>
              </a:rPr>
              <a:t>insidious</a:t>
            </a:r>
            <a:r>
              <a:rPr lang="en" sz="2800" dirty="0">
                <a:solidFill>
                  <a:srgbClr val="FFFFFF"/>
                </a:solidFill>
              </a:rPr>
              <a:t> forms that </a:t>
            </a:r>
            <a:r>
              <a:rPr lang="en" sz="2800" b="1" dirty="0">
                <a:solidFill>
                  <a:srgbClr val="FFFFFF"/>
                </a:solidFill>
              </a:rPr>
              <a:t>operate at a deeper, more systemic level</a:t>
            </a:r>
            <a:r>
              <a:rPr lang="en" sz="2800" dirty="0">
                <a:solidFill>
                  <a:srgbClr val="FFFFFF"/>
                </a:solidFill>
              </a:rPr>
              <a:t>. </a:t>
            </a:r>
            <a:endParaRPr lang="en-US" sz="2800" dirty="0">
              <a:solidFill>
                <a:srgbClr val="FFFFFF"/>
              </a:solidFill>
            </a:endParaRPr>
          </a:p>
          <a:p>
            <a:pPr indent="-342900"/>
            <a:r>
              <a:rPr lang="en" sz="2800" dirty="0">
                <a:solidFill>
                  <a:srgbClr val="FFFFFF"/>
                </a:solidFill>
              </a:rPr>
              <a:t>By focusing on the hidden and everyday forms of racism, CRT posits that racism has never waned; </a:t>
            </a:r>
            <a:r>
              <a:rPr lang="en" sz="2800" b="1" dirty="0">
                <a:solidFill>
                  <a:srgbClr val="FFFFFF"/>
                </a:solidFill>
              </a:rPr>
              <a:t>it has merely assumed a normality, and thus an invisibility, in our daily lives</a:t>
            </a:r>
            <a:r>
              <a:rPr lang="en" sz="2800" dirty="0">
                <a:solidFill>
                  <a:srgbClr val="FFFFFF"/>
                </a:solidFill>
              </a:rPr>
              <a:t>.”</a:t>
            </a:r>
            <a:r>
              <a:rPr lang="en-US" sz="1600" dirty="0">
                <a:solidFill>
                  <a:srgbClr val="FFFFFF"/>
                </a:solidFill>
              </a:rPr>
              <a:t>  </a:t>
            </a:r>
            <a:r>
              <a:rPr lang="en" sz="1600" dirty="0">
                <a:solidFill>
                  <a:srgbClr val="FFFFFF"/>
                </a:solidFill>
              </a:rPr>
              <a:t>(p. 9, López &amp; López, 2010)</a:t>
            </a:r>
          </a:p>
          <a:p>
            <a:pPr lvl="0" rtl="0">
              <a:spcBef>
                <a:spcPts val="0"/>
              </a:spcBef>
              <a:buNone/>
            </a:pPr>
            <a:endParaRPr sz="2400" dirty="0">
              <a:solidFill>
                <a:srgbClr val="FFFFFF"/>
              </a:solidFill>
            </a:endParaRPr>
          </a:p>
          <a:p>
            <a:pPr lvl="0" rtl="0">
              <a:spcBef>
                <a:spcPts val="0"/>
              </a:spcBef>
              <a:buNone/>
            </a:pPr>
            <a:r>
              <a:rPr lang="en" sz="2400" dirty="0">
                <a:solidFill>
                  <a:srgbClr val="FFFFFF"/>
                </a:solidFill>
              </a:rPr>
              <a:t> </a:t>
            </a:r>
          </a:p>
        </p:txBody>
      </p:sp>
    </p:spTree>
    <p:extLst>
      <p:ext uri="{BB962C8B-B14F-4D97-AF65-F5344CB8AC3E}">
        <p14:creationId xmlns:p14="http://schemas.microsoft.com/office/powerpoint/2010/main" val="1857264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90850" y="274638"/>
            <a:ext cx="7772400" cy="1143000"/>
          </a:xfrm>
        </p:spPr>
        <p:txBody>
          <a:bodyPr/>
          <a:lstStyle/>
          <a:p>
            <a:r>
              <a:rPr lang="en-US" dirty="0"/>
              <a:t>What are the purposes of CRT?</a:t>
            </a:r>
          </a:p>
        </p:txBody>
      </p:sp>
      <p:sp>
        <p:nvSpPr>
          <p:cNvPr id="86019" name="Rectangle 3"/>
          <p:cNvSpPr>
            <a:spLocks noGrp="1" noChangeArrowheads="1"/>
          </p:cNvSpPr>
          <p:nvPr>
            <p:ph idx="1"/>
          </p:nvPr>
        </p:nvSpPr>
        <p:spPr>
          <a:xfrm>
            <a:off x="304800" y="1600200"/>
            <a:ext cx="8534400" cy="4530725"/>
          </a:xfrm>
        </p:spPr>
        <p:txBody>
          <a:bodyPr/>
          <a:lstStyle/>
          <a:p>
            <a:pPr>
              <a:lnSpc>
                <a:spcPct val="90000"/>
              </a:lnSpc>
            </a:pPr>
            <a:r>
              <a:rPr lang="en-US" sz="2800"/>
              <a:t>To advance social justice ideas to the general public, and scholars, while also aiming to even out social inequalities</a:t>
            </a:r>
          </a:p>
          <a:p>
            <a:pPr>
              <a:lnSpc>
                <a:spcPct val="90000"/>
              </a:lnSpc>
            </a:pPr>
            <a:r>
              <a:rPr lang="en-US" sz="2800"/>
              <a:t>Study the intersections between different groups of minorities. Recognizing that race and racism work with and through gender, ethnicity, class, sexuality and/or nation as systems of power</a:t>
            </a:r>
          </a:p>
          <a:p>
            <a:pPr>
              <a:lnSpc>
                <a:spcPct val="90000"/>
              </a:lnSpc>
            </a:pPr>
            <a:r>
              <a:rPr lang="en-US" sz="2800"/>
              <a:t>Study the significance of mass media and popular culture in the distribution of power and the perception of minorities</a:t>
            </a:r>
          </a:p>
        </p:txBody>
      </p:sp>
    </p:spTree>
    <p:extLst>
      <p:ext uri="{BB962C8B-B14F-4D97-AF65-F5344CB8AC3E}">
        <p14:creationId xmlns:p14="http://schemas.microsoft.com/office/powerpoint/2010/main" val="3565960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fontScale="90000"/>
          </a:bodyPr>
          <a:lstStyle/>
          <a:p>
            <a:r>
              <a:rPr lang="en-US"/>
              <a:t>What does CRT ask us to focus on?</a:t>
            </a:r>
          </a:p>
        </p:txBody>
      </p:sp>
      <p:sp>
        <p:nvSpPr>
          <p:cNvPr id="87043" name="Rectangle 3"/>
          <p:cNvSpPr>
            <a:spLocks noGrp="1" noChangeArrowheads="1"/>
          </p:cNvSpPr>
          <p:nvPr>
            <p:ph idx="1"/>
          </p:nvPr>
        </p:nvSpPr>
        <p:spPr/>
        <p:txBody>
          <a:bodyPr>
            <a:normAutofit/>
          </a:bodyPr>
          <a:lstStyle/>
          <a:p>
            <a:r>
              <a:rPr lang="en-US" sz="2400" dirty="0"/>
              <a:t>Is this good for people of minority and underrepresented groups?</a:t>
            </a:r>
          </a:p>
          <a:p>
            <a:r>
              <a:rPr lang="en-US" sz="2400" dirty="0"/>
              <a:t>How does this portray people of minority and underrepresented groups?</a:t>
            </a:r>
          </a:p>
          <a:p>
            <a:r>
              <a:rPr lang="en-US" sz="2400" dirty="0"/>
              <a:t>What conclusions seem to be made about people of people of minority and underrepresented groups?</a:t>
            </a:r>
          </a:p>
          <a:p>
            <a:r>
              <a:rPr lang="en-US" sz="2400" dirty="0"/>
              <a:t>What </a:t>
            </a:r>
            <a:r>
              <a:rPr lang="en-US" sz="2400" dirty="0" err="1"/>
              <a:t>intersectionalities</a:t>
            </a:r>
            <a:r>
              <a:rPr lang="en-US" sz="2400" dirty="0"/>
              <a:t> (race + gender, class, ethnicity, sexuality) can you find and what do they mean?</a:t>
            </a:r>
          </a:p>
        </p:txBody>
      </p:sp>
    </p:spTree>
    <p:extLst>
      <p:ext uri="{BB962C8B-B14F-4D97-AF65-F5344CB8AC3E}">
        <p14:creationId xmlns:p14="http://schemas.microsoft.com/office/powerpoint/2010/main" val="1808486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Applying critical race theory to </a:t>
            </a:r>
            <a:r>
              <a:rPr lang="en-US" dirty="0" err="1"/>
              <a:t>disney</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607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dirty="0"/>
              <a:t>Song of the South (1946)</a:t>
            </a:r>
          </a:p>
        </p:txBody>
      </p:sp>
      <p:sp>
        <p:nvSpPr>
          <p:cNvPr id="6" name="Text Placeholder 5"/>
          <p:cNvSpPr>
            <a:spLocks noGrp="1"/>
          </p:cNvSpPr>
          <p:nvPr>
            <p:ph idx="1"/>
          </p:nvPr>
        </p:nvSpPr>
        <p:spPr>
          <a:xfrm>
            <a:off x="685800" y="1600201"/>
            <a:ext cx="5964382" cy="3992046"/>
          </a:xfrm>
        </p:spPr>
        <p:txBody>
          <a:bodyPr>
            <a:noAutofit/>
          </a:bodyPr>
          <a:lstStyle/>
          <a:p>
            <a:r>
              <a:rPr lang="en-US" dirty="0"/>
              <a:t>The problem isn’t necessarily what </a:t>
            </a:r>
            <a:r>
              <a:rPr lang="en-US" i="1" dirty="0"/>
              <a:t>Song of the South </a:t>
            </a:r>
            <a:r>
              <a:rPr lang="en-US" dirty="0"/>
              <a:t>depicts, but what it chooses </a:t>
            </a:r>
            <a:r>
              <a:rPr lang="en-US" i="1" dirty="0"/>
              <a:t>not</a:t>
            </a:r>
            <a:r>
              <a:rPr lang="en-US" dirty="0"/>
              <a:t> to depict… If you’re not a scholar or an Uncle Remus expert, it’s very easy to assume that the film is set </a:t>
            </a:r>
            <a:r>
              <a:rPr lang="en-US" i="1" dirty="0"/>
              <a:t>before</a:t>
            </a:r>
            <a:r>
              <a:rPr lang="en-US" dirty="0"/>
              <a:t> the Civil War, and that Remus and Aunt </a:t>
            </a:r>
            <a:r>
              <a:rPr lang="en-US" dirty="0" err="1"/>
              <a:t>Tempy</a:t>
            </a:r>
            <a:r>
              <a:rPr lang="en-US" dirty="0"/>
              <a:t> (Hattie McDaniel) are slaves — </a:t>
            </a:r>
            <a:r>
              <a:rPr lang="en-US" i="1" dirty="0"/>
              <a:t>and </a:t>
            </a:r>
            <a:r>
              <a:rPr lang="en-US" dirty="0"/>
              <a:t>that they are completely fine with that.</a:t>
            </a:r>
          </a:p>
          <a:p>
            <a:r>
              <a:rPr lang="en-US" i="1" dirty="0"/>
              <a:t>Song of the South</a:t>
            </a:r>
            <a:r>
              <a:rPr lang="en-US" dirty="0"/>
              <a:t>’s version of the South is sanitized in the extreme. Here “utterly uncomplicated” applies to the way they strip any sense of politics, history, or ideology out of this setting to make it palatable to a mainstream audience.</a:t>
            </a:r>
          </a:p>
        </p:txBody>
      </p:sp>
      <p:pic>
        <p:nvPicPr>
          <p:cNvPr id="8" name="Content Placeholder 7">
            <a:hlinkClick r:id="rId2"/>
          </p:cNvPr>
          <p:cNvPicPr>
            <a:picLocks noGrp="1" noChangeAspect="1"/>
          </p:cNvPicPr>
          <p:nvPr>
            <p:ph sz="quarter" idx="4294967295"/>
          </p:nvPr>
        </p:nvPicPr>
        <p:blipFill>
          <a:blip r:embed="rId3"/>
          <a:srcRect l="-23113" r="-23113"/>
          <a:stretch>
            <a:fillRect/>
          </a:stretch>
        </p:blipFill>
        <p:spPr>
          <a:xfrm>
            <a:off x="6244468" y="274638"/>
            <a:ext cx="2740775" cy="2905184"/>
          </a:xfrm>
        </p:spPr>
      </p:pic>
    </p:spTree>
    <p:extLst>
      <p:ext uri="{BB962C8B-B14F-4D97-AF65-F5344CB8AC3E}">
        <p14:creationId xmlns:p14="http://schemas.microsoft.com/office/powerpoint/2010/main" val="2145281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dirty="0"/>
              <a:t>Peter pan (1953)</a:t>
            </a:r>
          </a:p>
        </p:txBody>
      </p:sp>
      <p:sp>
        <p:nvSpPr>
          <p:cNvPr id="6" name="Text Placeholder 5"/>
          <p:cNvSpPr>
            <a:spLocks noGrp="1"/>
          </p:cNvSpPr>
          <p:nvPr>
            <p:ph idx="1"/>
          </p:nvPr>
        </p:nvSpPr>
        <p:spPr>
          <a:xfrm>
            <a:off x="685800" y="1600201"/>
            <a:ext cx="7772400" cy="3992046"/>
          </a:xfrm>
        </p:spPr>
        <p:txBody>
          <a:bodyPr>
            <a:noAutofit/>
          </a:bodyPr>
          <a:lstStyle/>
          <a:p>
            <a:r>
              <a:rPr lang="en-US" dirty="0"/>
              <a:t>David Martinez, author of </a:t>
            </a:r>
            <a:r>
              <a:rPr lang="en-US" i="1" dirty="0"/>
              <a:t>American Indians and 			Film</a:t>
            </a:r>
            <a:r>
              <a:rPr lang="en-US" dirty="0"/>
              <a:t>, writes, "My jaw hit the ground when I heard 			this song and saw these '</a:t>
            </a:r>
            <a:r>
              <a:rPr lang="en-US" dirty="0">
                <a:hlinkClick r:id="rId2" tooltip="Redskin (slang)"/>
              </a:rPr>
              <a:t>redskins</a:t>
            </a:r>
            <a:r>
              <a:rPr lang="en-US" dirty="0"/>
              <a:t>' hopping around and making fools of themselves. Granted it was only a cartoon, but it was one in which the animators took the liberty of demeaning an entire race in the name of entertainment.”</a:t>
            </a:r>
          </a:p>
          <a:p>
            <a:r>
              <a:rPr lang="en-US" dirty="0"/>
              <a:t>Sasha Houston Brown, Santee Sioux tribe member, says about the scene: "I remember seeing it and not having the skills to understand why it made me feel embarrassed. What does that do to a child's formation of identity, even if it's subliminal and subconscious? The message is, 'You're not human. You're a trend. You're something that can be </a:t>
            </a:r>
            <a:r>
              <a:rPr lang="en-US" dirty="0" err="1"/>
              <a:t>commodified</a:t>
            </a:r>
            <a:r>
              <a:rPr lang="en-US" dirty="0"/>
              <a:t> and bought and sold.'</a:t>
            </a:r>
          </a:p>
        </p:txBody>
      </p:sp>
      <p:pic>
        <p:nvPicPr>
          <p:cNvPr id="2" name="Picture 1">
            <a:hlinkClick r:id="rId3"/>
          </p:cNvPr>
          <p:cNvPicPr>
            <a:picLocks noChangeAspect="1"/>
          </p:cNvPicPr>
          <p:nvPr/>
        </p:nvPicPr>
        <p:blipFill>
          <a:blip r:embed="rId4"/>
          <a:stretch>
            <a:fillRect/>
          </a:stretch>
        </p:blipFill>
        <p:spPr>
          <a:xfrm>
            <a:off x="5886033" y="274638"/>
            <a:ext cx="2572167" cy="1926389"/>
          </a:xfrm>
          <a:prstGeom prst="rect">
            <a:avLst/>
          </a:prstGeom>
        </p:spPr>
      </p:pic>
    </p:spTree>
    <p:extLst>
      <p:ext uri="{BB962C8B-B14F-4D97-AF65-F5344CB8AC3E}">
        <p14:creationId xmlns:p14="http://schemas.microsoft.com/office/powerpoint/2010/main" val="2966334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Animals and race</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510582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dirty="0"/>
              <a:t>Dumbo (1941)</a:t>
            </a:r>
          </a:p>
        </p:txBody>
      </p:sp>
      <p:sp>
        <p:nvSpPr>
          <p:cNvPr id="6" name="Text Placeholder 5"/>
          <p:cNvSpPr>
            <a:spLocks noGrp="1"/>
          </p:cNvSpPr>
          <p:nvPr>
            <p:ph idx="1"/>
          </p:nvPr>
        </p:nvSpPr>
        <p:spPr>
          <a:xfrm>
            <a:off x="685800" y="1600201"/>
            <a:ext cx="7772400" cy="3992046"/>
          </a:xfrm>
        </p:spPr>
        <p:txBody>
          <a:bodyPr>
            <a:noAutofit/>
          </a:bodyPr>
          <a:lstStyle/>
          <a:p>
            <a:r>
              <a:rPr lang="en-US" dirty="0"/>
              <a:t>Critics consider the </a:t>
            </a:r>
            <a:r>
              <a:rPr lang="en-US" dirty="0" err="1"/>
              <a:t>crowsin</a:t>
            </a:r>
            <a:r>
              <a:rPr lang="en-US" dirty="0"/>
              <a:t> Dumbo to be			 stereotypically black characters.  In addition to		              main crow being named JIM Crow, the song </a:t>
            </a:r>
            <a:r>
              <a:rPr lang="en-US" dirty="0">
                <a:hlinkClick r:id="rId2"/>
              </a:rPr>
              <a:t>"When I See an Elephant Fly,"</a:t>
            </a:r>
            <a:r>
              <a:rPr lang="en-US" dirty="0"/>
              <a:t> contains heavy-use of southern black vernacular, including: "I'd be done </a:t>
            </a:r>
            <a:r>
              <a:rPr lang="en-US" dirty="0" err="1"/>
              <a:t>see'n</a:t>
            </a:r>
            <a:r>
              <a:rPr lang="en-US" dirty="0"/>
              <a:t> about everything / When I see an elephant fly!"</a:t>
            </a:r>
          </a:p>
          <a:p>
            <a:r>
              <a:rPr lang="en-US" dirty="0"/>
              <a:t>The fact that the crows are the color black and speak in a stereotypical manner not only reinforces, but with the </a:t>
            </a:r>
            <a:r>
              <a:rPr lang="en-US" dirty="0">
                <a:hlinkClick r:id="rId3"/>
              </a:rPr>
              <a:t>"Song of the Roustabouts,"</a:t>
            </a:r>
            <a:r>
              <a:rPr lang="en-US" dirty="0"/>
              <a:t> Disney features faceless black circus workers working while singing, "We slave until we’re almost dead / We’re happy-hearted roustabout" and "Keep on working / Stop that shirking / Pull that rope, you hairy ape."</a:t>
            </a:r>
          </a:p>
        </p:txBody>
      </p:sp>
      <p:pic>
        <p:nvPicPr>
          <p:cNvPr id="3" name="Picture 2">
            <a:hlinkClick r:id="rId4"/>
          </p:cNvPr>
          <p:cNvPicPr>
            <a:picLocks noChangeAspect="1"/>
          </p:cNvPicPr>
          <p:nvPr/>
        </p:nvPicPr>
        <p:blipFill>
          <a:blip r:embed="rId5"/>
          <a:stretch>
            <a:fillRect/>
          </a:stretch>
        </p:blipFill>
        <p:spPr>
          <a:xfrm>
            <a:off x="6013782" y="274639"/>
            <a:ext cx="2668093" cy="2001070"/>
          </a:xfrm>
          <a:prstGeom prst="rect">
            <a:avLst/>
          </a:prstGeom>
        </p:spPr>
      </p:pic>
    </p:spTree>
    <p:extLst>
      <p:ext uri="{BB962C8B-B14F-4D97-AF65-F5344CB8AC3E}">
        <p14:creationId xmlns:p14="http://schemas.microsoft.com/office/powerpoint/2010/main" val="3635956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dirty="0"/>
              <a:t>Jungle Book (1967)</a:t>
            </a:r>
          </a:p>
        </p:txBody>
      </p:sp>
      <p:sp>
        <p:nvSpPr>
          <p:cNvPr id="6" name="Text Placeholder 5"/>
          <p:cNvSpPr>
            <a:spLocks noGrp="1"/>
          </p:cNvSpPr>
          <p:nvPr>
            <p:ph idx="1"/>
          </p:nvPr>
        </p:nvSpPr>
        <p:spPr>
          <a:xfrm>
            <a:off x="685800" y="1270163"/>
            <a:ext cx="7772400" cy="4322084"/>
          </a:xfrm>
        </p:spPr>
        <p:txBody>
          <a:bodyPr>
            <a:noAutofit/>
          </a:bodyPr>
          <a:lstStyle/>
          <a:p>
            <a:r>
              <a:rPr lang="en-US" dirty="0"/>
              <a:t>Scholars such as Susan Miller and Greg Rode, </a:t>
            </a:r>
          </a:p>
          <a:p>
            <a:pPr marL="68580" indent="0">
              <a:buNone/>
            </a:pPr>
            <a:r>
              <a:rPr lang="en-US" dirty="0"/>
              <a:t>Greg Metcalf, and Heather Neff especially </a:t>
            </a:r>
          </a:p>
          <a:p>
            <a:pPr marL="68580" indent="0">
              <a:buNone/>
            </a:pPr>
            <a:r>
              <a:rPr lang="en-US" dirty="0"/>
              <a:t>critique the depiction of King Louis, suggesting </a:t>
            </a:r>
          </a:p>
          <a:p>
            <a:pPr marL="68580" indent="0">
              <a:buNone/>
            </a:pPr>
            <a:r>
              <a:rPr lang="en-US" dirty="0"/>
              <a:t>him as highly racist caricature of African Americanism. </a:t>
            </a:r>
          </a:p>
          <a:p>
            <a:r>
              <a:rPr lang="en-US" dirty="0"/>
              <a:t>If this jazz-singing, jive-talking ape, who does not appear in Kipling’s work, is taken as such—a point that most critics agree upon—the musical number “I </a:t>
            </a:r>
            <a:r>
              <a:rPr lang="en-US" dirty="0" err="1"/>
              <a:t>Wanna</a:t>
            </a:r>
            <a:r>
              <a:rPr lang="en-US" dirty="0"/>
              <a:t> Be Like You” sets up a concerning interpretation of his desire to be more like man because he has “reached the top and had to stop.” </a:t>
            </a:r>
          </a:p>
          <a:p>
            <a:r>
              <a:rPr lang="en-US" dirty="0"/>
              <a:t>More even than an insulting caricature, this song offers a troubling depiction of power dynamics between African Americans and their white oppressors.</a:t>
            </a:r>
          </a:p>
        </p:txBody>
      </p:sp>
      <p:pic>
        <p:nvPicPr>
          <p:cNvPr id="5" name="Picture 4">
            <a:hlinkClick r:id="rId2"/>
          </p:cNvPr>
          <p:cNvPicPr>
            <a:picLocks noChangeAspect="1"/>
          </p:cNvPicPr>
          <p:nvPr/>
        </p:nvPicPr>
        <p:blipFill>
          <a:blip r:embed="rId3"/>
          <a:stretch>
            <a:fillRect/>
          </a:stretch>
        </p:blipFill>
        <p:spPr>
          <a:xfrm>
            <a:off x="5901403" y="355636"/>
            <a:ext cx="2889801" cy="2124004"/>
          </a:xfrm>
          <a:prstGeom prst="rect">
            <a:avLst/>
          </a:prstGeom>
        </p:spPr>
      </p:pic>
    </p:spTree>
    <p:extLst>
      <p:ext uri="{BB962C8B-B14F-4D97-AF65-F5344CB8AC3E}">
        <p14:creationId xmlns:p14="http://schemas.microsoft.com/office/powerpoint/2010/main" val="2966334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Secret Life of Pets (2016)</a:t>
            </a:r>
          </a:p>
        </p:txBody>
      </p:sp>
      <p:sp>
        <p:nvSpPr>
          <p:cNvPr id="5" name="Content Placeholder 4"/>
          <p:cNvSpPr>
            <a:spLocks noGrp="1"/>
          </p:cNvSpPr>
          <p:nvPr>
            <p:ph sz="quarter" idx="13"/>
          </p:nvPr>
        </p:nvSpPr>
        <p:spPr>
          <a:xfrm>
            <a:off x="685800" y="1536192"/>
            <a:ext cx="7948798" cy="3877056"/>
          </a:xfrm>
        </p:spPr>
        <p:txBody>
          <a:bodyPr>
            <a:normAutofit/>
          </a:bodyPr>
          <a:lstStyle/>
          <a:p>
            <a:r>
              <a:rPr lang="en-US" dirty="0"/>
              <a:t>The far more noticeable voice talent of the film is Kevin Hart, who plays Snowball, the bright white rabbit leader of an underground gang of abandoned pets, who are “like a club, but with fighting and scratching and stuff.”  Snowball is first introduced to viewers when he frees the detainees of an animal control truck, exclaiming “The revolution has begun!  Liberated forever!  Domesticated never!”  </a:t>
            </a:r>
          </a:p>
          <a:p>
            <a:r>
              <a:rPr lang="en-US" dirty="0"/>
              <a:t>The divide between the upper-class pets and gang of forgotten street animals sets up a clear class binary, but more concerning, a divide that is consistently coded with 					   racial markers. </a:t>
            </a:r>
          </a:p>
        </p:txBody>
      </p:sp>
      <p:pic>
        <p:nvPicPr>
          <p:cNvPr id="7" name="Content Placeholder 6"/>
          <p:cNvPicPr>
            <a:picLocks noGrp="1" noChangeAspect="1"/>
          </p:cNvPicPr>
          <p:nvPr>
            <p:ph sz="quarter" idx="14"/>
          </p:nvPr>
        </p:nvPicPr>
        <p:blipFill>
          <a:blip r:embed="rId2"/>
          <a:srcRect t="-44655" b="-44655"/>
          <a:stretch>
            <a:fillRect/>
          </a:stretch>
        </p:blipFill>
        <p:spPr>
          <a:xfrm>
            <a:off x="4976998" y="3336098"/>
            <a:ext cx="3657600" cy="3876675"/>
          </a:xfrm>
        </p:spPr>
      </p:pic>
    </p:spTree>
    <p:extLst>
      <p:ext uri="{BB962C8B-B14F-4D97-AF65-F5344CB8AC3E}">
        <p14:creationId xmlns:p14="http://schemas.microsoft.com/office/powerpoint/2010/main" val="4178633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Secret Life of Pets (2016)</a:t>
            </a:r>
          </a:p>
        </p:txBody>
      </p:sp>
      <p:sp>
        <p:nvSpPr>
          <p:cNvPr id="3" name="Content Placeholder 2"/>
          <p:cNvSpPr>
            <a:spLocks noGrp="1"/>
          </p:cNvSpPr>
          <p:nvPr>
            <p:ph sz="quarter" idx="13"/>
          </p:nvPr>
        </p:nvSpPr>
        <p:spPr/>
        <p:txBody>
          <a:bodyPr>
            <a:normAutofit fontScale="85000" lnSpcReduction="20000"/>
          </a:bodyPr>
          <a:lstStyle/>
          <a:p>
            <a:r>
              <a:rPr lang="en-US" dirty="0"/>
              <a:t>In </a:t>
            </a:r>
            <a:r>
              <a:rPr lang="en-US" i="1" dirty="0"/>
              <a:t>Secret Life of Pets</a:t>
            </a:r>
            <a:r>
              <a:rPr lang="en-US" dirty="0"/>
              <a:t>, power structures are represented not to critique or dismantle them; instead, these structures are reinforced and even celebrated, used primarily for humor rather than any critical purpose.</a:t>
            </a:r>
          </a:p>
          <a:p>
            <a:r>
              <a:rPr lang="en-US" dirty="0"/>
              <a:t>And in fact, the film never actually explores the plight of these abandoned animals, linking them to black power movements, gangs, or militant minority groups but never offering any actual interrogation of these structures, and making it seem as if all can be resolved if such individuals are simply loved by the white, upper-class individuals in power above them.</a:t>
            </a:r>
          </a:p>
          <a:p>
            <a:endParaRPr lang="en-US" dirty="0"/>
          </a:p>
        </p:txBody>
      </p:sp>
      <p:pic>
        <p:nvPicPr>
          <p:cNvPr id="5" name="Content Placeholder 4">
            <a:hlinkClick r:id="rId2"/>
          </p:cNvPr>
          <p:cNvPicPr>
            <a:picLocks noGrp="1" noChangeAspect="1"/>
          </p:cNvPicPr>
          <p:nvPr>
            <p:ph sz="quarter" idx="14"/>
          </p:nvPr>
        </p:nvPicPr>
        <p:blipFill>
          <a:blip r:embed="rId3"/>
          <a:srcRect l="26060" r="26060"/>
          <a:stretch>
            <a:fillRect/>
          </a:stretch>
        </p:blipFill>
        <p:spPr/>
      </p:pic>
    </p:spTree>
    <p:extLst>
      <p:ext uri="{BB962C8B-B14F-4D97-AF65-F5344CB8AC3E}">
        <p14:creationId xmlns:p14="http://schemas.microsoft.com/office/powerpoint/2010/main" val="3483782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Examples</a:t>
            </a:r>
          </a:p>
        </p:txBody>
      </p:sp>
      <p:sp>
        <p:nvSpPr>
          <p:cNvPr id="3" name="Content Placeholder 2"/>
          <p:cNvSpPr>
            <a:spLocks noGrp="1"/>
          </p:cNvSpPr>
          <p:nvPr>
            <p:ph sz="quarter" idx="13"/>
          </p:nvPr>
        </p:nvSpPr>
        <p:spPr/>
        <p:txBody>
          <a:bodyPr>
            <a:normAutofit fontScale="85000" lnSpcReduction="20000"/>
          </a:bodyPr>
          <a:lstStyle/>
          <a:p>
            <a:r>
              <a:rPr lang="en-US" dirty="0"/>
              <a:t>Unfortunately, </a:t>
            </a:r>
            <a:r>
              <a:rPr lang="en-US" i="1" dirty="0"/>
              <a:t>Secret Life of Pets</a:t>
            </a:r>
            <a:r>
              <a:rPr lang="en-US" dirty="0"/>
              <a:t> does not represent an isolated instance and in fact, when especially male African American comedians are cast in animated roles, the result is often humor created through stereotyping, and even cultural appropriation.  </a:t>
            </a:r>
          </a:p>
          <a:p>
            <a:pPr lvl="1"/>
            <a:r>
              <a:rPr lang="en-US" i="1" dirty="0" err="1"/>
              <a:t>Mulan</a:t>
            </a:r>
            <a:r>
              <a:rPr lang="en-US" dirty="0"/>
              <a:t>, when Eddie Murphy portrayal of the dragon spirit, </a:t>
            </a:r>
            <a:r>
              <a:rPr lang="en-US" dirty="0" err="1"/>
              <a:t>Mushu</a:t>
            </a:r>
            <a:r>
              <a:rPr lang="en-US" dirty="0"/>
              <a:t>, not only poses problematic representation of Chinese spirituality, but also wades into some of the same stereotypes as Kevin Hart</a:t>
            </a:r>
          </a:p>
          <a:p>
            <a:pPr lvl="1"/>
            <a:r>
              <a:rPr lang="en-US" dirty="0"/>
              <a:t>these characters suggest potentially questionable power-dynamics, which can also be seen in Chris Rock’s portrayal of Marty in </a:t>
            </a:r>
            <a:r>
              <a:rPr lang="en-US" i="1" dirty="0"/>
              <a:t>Madagascar</a:t>
            </a:r>
            <a:r>
              <a:rPr lang="en-US" dirty="0"/>
              <a:t>, which also engages some potentially questionable commentary on colonization.</a:t>
            </a:r>
          </a:p>
          <a:p>
            <a:endParaRPr lang="en-US" dirty="0"/>
          </a:p>
        </p:txBody>
      </p:sp>
      <p:pic>
        <p:nvPicPr>
          <p:cNvPr id="5" name="Picture 4"/>
          <p:cNvPicPr>
            <a:picLocks noChangeAspect="1"/>
          </p:cNvPicPr>
          <p:nvPr/>
        </p:nvPicPr>
        <p:blipFill>
          <a:blip r:embed="rId2"/>
          <a:stretch>
            <a:fillRect/>
          </a:stretch>
        </p:blipFill>
        <p:spPr>
          <a:xfrm>
            <a:off x="5412083" y="631183"/>
            <a:ext cx="3222513" cy="2148342"/>
          </a:xfrm>
          <a:prstGeom prst="rect">
            <a:avLst/>
          </a:prstGeom>
        </p:spPr>
      </p:pic>
      <p:pic>
        <p:nvPicPr>
          <p:cNvPr id="6" name="Picture 5"/>
          <p:cNvPicPr>
            <a:picLocks noChangeAspect="1"/>
          </p:cNvPicPr>
          <p:nvPr/>
        </p:nvPicPr>
        <p:blipFill rotWithShape="1">
          <a:blip r:embed="rId3"/>
          <a:srcRect l="18519" r="17820"/>
          <a:stretch/>
        </p:blipFill>
        <p:spPr>
          <a:xfrm>
            <a:off x="4697673" y="1404134"/>
            <a:ext cx="1428820" cy="1496292"/>
          </a:xfrm>
          <a:prstGeom prst="rect">
            <a:avLst/>
          </a:prstGeom>
        </p:spPr>
      </p:pic>
      <p:pic>
        <p:nvPicPr>
          <p:cNvPr id="7" name="Picture 6"/>
          <p:cNvPicPr>
            <a:picLocks noChangeAspect="1"/>
          </p:cNvPicPr>
          <p:nvPr/>
        </p:nvPicPr>
        <p:blipFill>
          <a:blip r:embed="rId4"/>
          <a:stretch>
            <a:fillRect/>
          </a:stretch>
        </p:blipFill>
        <p:spPr>
          <a:xfrm>
            <a:off x="5235686" y="2900426"/>
            <a:ext cx="3222514" cy="3222514"/>
          </a:xfrm>
          <a:prstGeom prst="rect">
            <a:avLst/>
          </a:prstGeom>
        </p:spPr>
      </p:pic>
    </p:spTree>
    <p:extLst>
      <p:ext uri="{BB962C8B-B14F-4D97-AF65-F5344CB8AC3E}">
        <p14:creationId xmlns:p14="http://schemas.microsoft.com/office/powerpoint/2010/main" val="2343828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Voice Acting and Retellings </a:t>
            </a:r>
            <a:endParaRPr lang="en-US" dirty="0"/>
          </a:p>
        </p:txBody>
      </p:sp>
      <p:sp>
        <p:nvSpPr>
          <p:cNvPr id="7" name="Text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2110055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Kubo and the Two Strings</a:t>
            </a:r>
            <a:endParaRPr lang="en-US" dirty="0"/>
          </a:p>
        </p:txBody>
      </p:sp>
      <p:pic>
        <p:nvPicPr>
          <p:cNvPr id="5" name="Content Placeholder 3"/>
          <p:cNvPicPr>
            <a:picLocks noChangeAspect="1"/>
          </p:cNvPicPr>
          <p:nvPr/>
        </p:nvPicPr>
        <p:blipFill>
          <a:blip r:embed="rId2"/>
          <a:srcRect t="4068" b="4068"/>
          <a:stretch>
            <a:fillRect/>
          </a:stretch>
        </p:blipFill>
        <p:spPr>
          <a:xfrm>
            <a:off x="498437" y="1721223"/>
            <a:ext cx="3162244" cy="1816608"/>
          </a:xfrm>
          <a:prstGeom prst="rect">
            <a:avLst/>
          </a:prstGeom>
        </p:spPr>
      </p:pic>
      <p:pic>
        <p:nvPicPr>
          <p:cNvPr id="6" name="Content Placeholder 4"/>
          <p:cNvPicPr>
            <a:picLocks noChangeAspect="1"/>
          </p:cNvPicPr>
          <p:nvPr/>
        </p:nvPicPr>
        <p:blipFill>
          <a:blip r:embed="rId3"/>
          <a:srcRect l="1039" r="1039"/>
          <a:stretch>
            <a:fillRect/>
          </a:stretch>
        </p:blipFill>
        <p:spPr>
          <a:xfrm>
            <a:off x="4693920" y="1201270"/>
            <a:ext cx="4067347" cy="2336561"/>
          </a:xfrm>
          <a:prstGeom prst="rect">
            <a:avLst/>
          </a:prstGeom>
        </p:spPr>
      </p:pic>
      <p:pic>
        <p:nvPicPr>
          <p:cNvPr id="7" name="Content Placeholder 5"/>
          <p:cNvPicPr>
            <a:picLocks noChangeAspect="1"/>
          </p:cNvPicPr>
          <p:nvPr/>
        </p:nvPicPr>
        <p:blipFill>
          <a:blip r:embed="rId4"/>
          <a:srcRect l="1039" r="1039"/>
          <a:stretch>
            <a:fillRect/>
          </a:stretch>
        </p:blipFill>
        <p:spPr>
          <a:xfrm>
            <a:off x="274320" y="4132728"/>
            <a:ext cx="3661612" cy="2103479"/>
          </a:xfrm>
          <a:prstGeom prst="rect">
            <a:avLst/>
          </a:prstGeom>
        </p:spPr>
      </p:pic>
      <p:pic>
        <p:nvPicPr>
          <p:cNvPr id="8" name="Content Placeholder 4"/>
          <p:cNvPicPr>
            <a:picLocks noChangeAspect="1"/>
          </p:cNvPicPr>
          <p:nvPr/>
        </p:nvPicPr>
        <p:blipFill>
          <a:blip r:embed="rId5"/>
          <a:srcRect l="1039" r="1039"/>
          <a:stretch>
            <a:fillRect/>
          </a:stretch>
        </p:blipFill>
        <p:spPr>
          <a:xfrm>
            <a:off x="4218790" y="3801035"/>
            <a:ext cx="2678480" cy="1538701"/>
          </a:xfrm>
          <a:prstGeom prst="rect">
            <a:avLst/>
          </a:prstGeom>
        </p:spPr>
      </p:pic>
      <p:pic>
        <p:nvPicPr>
          <p:cNvPr id="9" name="Content Placeholder 4"/>
          <p:cNvPicPr>
            <a:picLocks noChangeAspect="1"/>
          </p:cNvPicPr>
          <p:nvPr/>
        </p:nvPicPr>
        <p:blipFill rotWithShape="1">
          <a:blip r:embed="rId6"/>
          <a:srcRect l="12008" r="13743"/>
          <a:stretch/>
        </p:blipFill>
        <p:spPr>
          <a:xfrm>
            <a:off x="6651811" y="4905238"/>
            <a:ext cx="2017060" cy="1528193"/>
          </a:xfrm>
          <a:prstGeom prst="rect">
            <a:avLst/>
          </a:prstGeom>
        </p:spPr>
      </p:pic>
    </p:spTree>
    <p:extLst>
      <p:ext uri="{BB962C8B-B14F-4D97-AF65-F5344CB8AC3E}">
        <p14:creationId xmlns:p14="http://schemas.microsoft.com/office/powerpoint/2010/main" val="1745312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854241"/>
          </a:xfrm>
        </p:spPr>
        <p:txBody>
          <a:bodyPr/>
          <a:lstStyle/>
          <a:p>
            <a:r>
              <a:rPr lang="en-US" dirty="0" smtClean="0"/>
              <a:t>“Whitewashing” in Film</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smtClean="0"/>
              <a:t>One use of the term whitewashing relates to the casting of white actors to represent characters of color in film.</a:t>
            </a:r>
          </a:p>
          <a:p>
            <a:r>
              <a:rPr lang="en-US" dirty="0" smtClean="0"/>
              <a:t>This can happen in both animated film and live action, as seen in this example.</a:t>
            </a:r>
          </a:p>
          <a:p>
            <a:r>
              <a:rPr lang="en-US" dirty="0" smtClean="0"/>
              <a:t>In </a:t>
            </a:r>
            <a:r>
              <a:rPr lang="en-US" i="1" dirty="0"/>
              <a:t>Exodus: Gods And </a:t>
            </a:r>
            <a:r>
              <a:rPr lang="en-US" i="1" dirty="0" smtClean="0"/>
              <a:t>Kings</a:t>
            </a:r>
            <a:r>
              <a:rPr lang="en-US" dirty="0" smtClean="0"/>
              <a:t>, white actors were chosen to play key roles in a film set in Egypt– and coincidentally, these were the same actors to play some of the key roles in an earlier children’s film similarly set in Egypt…</a:t>
            </a:r>
            <a:endParaRPr lang="en-US" i="1" dirty="0"/>
          </a:p>
          <a:p>
            <a:endParaRPr lang="en-US" dirty="0" smtClean="0"/>
          </a:p>
        </p:txBody>
      </p:sp>
      <p:pic>
        <p:nvPicPr>
          <p:cNvPr id="5" name="Content Placeholder 4"/>
          <p:cNvPicPr>
            <a:picLocks noGrp="1" noChangeAspect="1"/>
          </p:cNvPicPr>
          <p:nvPr>
            <p:ph sz="quarter" idx="14"/>
          </p:nvPr>
        </p:nvPicPr>
        <p:blipFill>
          <a:blip r:embed="rId2"/>
          <a:srcRect l="6945" r="6945"/>
          <a:stretch>
            <a:fillRect/>
          </a:stretch>
        </p:blipFill>
        <p:spPr/>
      </p:pic>
    </p:spTree>
    <p:extLst>
      <p:ext uri="{BB962C8B-B14F-4D97-AF65-F5344CB8AC3E}">
        <p14:creationId xmlns:p14="http://schemas.microsoft.com/office/powerpoint/2010/main" val="5510876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0"/>
            <a:ext cx="8591550" cy="827505"/>
          </a:xfrm>
        </p:spPr>
        <p:txBody>
          <a:bodyPr/>
          <a:lstStyle/>
          <a:p>
            <a:r>
              <a:rPr lang="en-US" dirty="0" smtClean="0"/>
              <a:t>Children’s Film:  Problematic Past</a:t>
            </a:r>
            <a:endParaRPr lang="en-US" dirty="0"/>
          </a:p>
        </p:txBody>
      </p:sp>
      <p:pic>
        <p:nvPicPr>
          <p:cNvPr id="4" name="Picture 3"/>
          <p:cNvPicPr>
            <a:picLocks noChangeAspect="1"/>
          </p:cNvPicPr>
          <p:nvPr/>
        </p:nvPicPr>
        <p:blipFill>
          <a:blip r:embed="rId3"/>
          <a:stretch>
            <a:fillRect/>
          </a:stretch>
        </p:blipFill>
        <p:spPr>
          <a:xfrm>
            <a:off x="276225" y="1624263"/>
            <a:ext cx="4120817" cy="2747211"/>
          </a:xfrm>
          <a:prstGeom prst="rect">
            <a:avLst/>
          </a:prstGeom>
        </p:spPr>
      </p:pic>
      <p:pic>
        <p:nvPicPr>
          <p:cNvPr id="5" name="Picture 4"/>
          <p:cNvPicPr>
            <a:picLocks noChangeAspect="1"/>
          </p:cNvPicPr>
          <p:nvPr/>
        </p:nvPicPr>
        <p:blipFill rotWithShape="1">
          <a:blip r:embed="rId4"/>
          <a:srcRect t="12135" b="12719"/>
          <a:stretch/>
        </p:blipFill>
        <p:spPr>
          <a:xfrm>
            <a:off x="4745789" y="1196474"/>
            <a:ext cx="3997158" cy="2252785"/>
          </a:xfrm>
          <a:prstGeom prst="rect">
            <a:avLst/>
          </a:prstGeom>
        </p:spPr>
      </p:pic>
      <p:pic>
        <p:nvPicPr>
          <p:cNvPr id="6" name="Picture 5"/>
          <p:cNvPicPr>
            <a:picLocks noChangeAspect="1"/>
          </p:cNvPicPr>
          <p:nvPr/>
        </p:nvPicPr>
        <p:blipFill>
          <a:blip r:embed="rId5"/>
          <a:stretch>
            <a:fillRect/>
          </a:stretch>
        </p:blipFill>
        <p:spPr>
          <a:xfrm>
            <a:off x="4723564" y="3676717"/>
            <a:ext cx="4144211" cy="2447522"/>
          </a:xfrm>
          <a:prstGeom prst="rect">
            <a:avLst/>
          </a:prstGeom>
        </p:spPr>
      </p:pic>
      <p:pic>
        <p:nvPicPr>
          <p:cNvPr id="7" name="Picture 6"/>
          <p:cNvPicPr>
            <a:picLocks noChangeAspect="1"/>
          </p:cNvPicPr>
          <p:nvPr/>
        </p:nvPicPr>
        <p:blipFill>
          <a:blip r:embed="rId6"/>
          <a:stretch>
            <a:fillRect/>
          </a:stretch>
        </p:blipFill>
        <p:spPr>
          <a:xfrm>
            <a:off x="276225" y="4586895"/>
            <a:ext cx="1753268" cy="2003735"/>
          </a:xfrm>
          <a:prstGeom prst="rect">
            <a:avLst/>
          </a:prstGeom>
        </p:spPr>
      </p:pic>
      <p:pic>
        <p:nvPicPr>
          <p:cNvPr id="8" name="Picture 7"/>
          <p:cNvPicPr>
            <a:picLocks noChangeAspect="1"/>
          </p:cNvPicPr>
          <p:nvPr/>
        </p:nvPicPr>
        <p:blipFill>
          <a:blip r:embed="rId7"/>
          <a:stretch>
            <a:fillRect/>
          </a:stretch>
        </p:blipFill>
        <p:spPr>
          <a:xfrm>
            <a:off x="3926973" y="4586895"/>
            <a:ext cx="1637632" cy="1706767"/>
          </a:xfrm>
          <a:prstGeom prst="rect">
            <a:avLst/>
          </a:prstGeom>
        </p:spPr>
      </p:pic>
      <p:pic>
        <p:nvPicPr>
          <p:cNvPr id="9" name="Picture 8"/>
          <p:cNvPicPr>
            <a:picLocks noChangeAspect="1"/>
          </p:cNvPicPr>
          <p:nvPr/>
        </p:nvPicPr>
        <p:blipFill>
          <a:blip r:embed="rId8"/>
          <a:stretch>
            <a:fillRect/>
          </a:stretch>
        </p:blipFill>
        <p:spPr>
          <a:xfrm>
            <a:off x="2029493" y="4936767"/>
            <a:ext cx="2035343" cy="1356895"/>
          </a:xfrm>
          <a:prstGeom prst="rect">
            <a:avLst/>
          </a:prstGeom>
        </p:spPr>
      </p:pic>
    </p:spTree>
    <p:extLst>
      <p:ext uri="{BB962C8B-B14F-4D97-AF65-F5344CB8AC3E}">
        <p14:creationId xmlns:p14="http://schemas.microsoft.com/office/powerpoint/2010/main" val="15266939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800767"/>
          </a:xfrm>
        </p:spPr>
        <p:txBody>
          <a:bodyPr>
            <a:normAutofit/>
          </a:bodyPr>
          <a:lstStyle/>
          <a:p>
            <a:r>
              <a:rPr lang="en-US" dirty="0" smtClean="0"/>
              <a:t>Resurfacing? </a:t>
            </a:r>
            <a:r>
              <a:rPr lang="en-US" dirty="0" err="1"/>
              <a:t>AladdinControversy</a:t>
            </a:r>
            <a:endParaRPr lang="en-US" dirty="0"/>
          </a:p>
        </p:txBody>
      </p:sp>
      <p:sp>
        <p:nvSpPr>
          <p:cNvPr id="4" name="Content Placeholder 3"/>
          <p:cNvSpPr>
            <a:spLocks noGrp="1"/>
          </p:cNvSpPr>
          <p:nvPr>
            <p:ph sz="quarter" idx="13"/>
          </p:nvPr>
        </p:nvSpPr>
        <p:spPr/>
        <p:txBody>
          <a:bodyPr>
            <a:normAutofit fontScale="85000" lnSpcReduction="20000"/>
          </a:bodyPr>
          <a:lstStyle/>
          <a:p>
            <a:r>
              <a:rPr lang="en-US" dirty="0" smtClean="0"/>
              <a:t>In the Aladdin Broadway musical, casting was criticized because </a:t>
            </a:r>
            <a:r>
              <a:rPr lang="en-US" dirty="0"/>
              <a:t>none of </a:t>
            </a:r>
            <a:r>
              <a:rPr lang="en-US" dirty="0" smtClean="0"/>
              <a:t>the </a:t>
            </a:r>
            <a:r>
              <a:rPr lang="en-US" dirty="0"/>
              <a:t>actors are Middle Eastern. </a:t>
            </a:r>
            <a:r>
              <a:rPr lang="en-US" dirty="0" smtClean="0"/>
              <a:t>Why is there seemingly limited indignation around </a:t>
            </a:r>
            <a:r>
              <a:rPr lang="en-US" dirty="0"/>
              <a:t>issues of invisibility and exclusion for Middle Eastern </a:t>
            </a:r>
            <a:r>
              <a:rPr lang="en-US" dirty="0" smtClean="0"/>
              <a:t>performers</a:t>
            </a:r>
            <a:r>
              <a:rPr lang="en-US" dirty="0"/>
              <a:t>?</a:t>
            </a:r>
            <a:endParaRPr lang="en-US" dirty="0" smtClean="0"/>
          </a:p>
          <a:p>
            <a:r>
              <a:rPr lang="en-US" dirty="0" smtClean="0"/>
              <a:t>There has been, however, outcry erupting </a:t>
            </a:r>
            <a:r>
              <a:rPr lang="en-US" dirty="0"/>
              <a:t>over the casting of Billy </a:t>
            </a:r>
            <a:r>
              <a:rPr lang="en-US" dirty="0" err="1"/>
              <a:t>Magnussen</a:t>
            </a:r>
            <a:r>
              <a:rPr lang="en-US" dirty="0"/>
              <a:t>, who plays a brand-new character named Prince </a:t>
            </a:r>
            <a:r>
              <a:rPr lang="en-US" dirty="0" smtClean="0"/>
              <a:t>Anders in the upcoming live action version of Aladdin. </a:t>
            </a:r>
            <a:r>
              <a:rPr lang="en-US" dirty="0"/>
              <a:t>Why did the studio need to invent a brand-new white character for this live-action remake, especially since its story largely centers on a fictional Middle Eastern country?</a:t>
            </a:r>
          </a:p>
        </p:txBody>
      </p:sp>
      <p:pic>
        <p:nvPicPr>
          <p:cNvPr id="6" name="Content Placeholder 5"/>
          <p:cNvPicPr>
            <a:picLocks noGrp="1" noChangeAspect="1"/>
          </p:cNvPicPr>
          <p:nvPr>
            <p:ph sz="quarter" idx="14"/>
          </p:nvPr>
        </p:nvPicPr>
        <p:blipFill>
          <a:blip r:embed="rId2"/>
          <a:srcRect l="18213" r="18213"/>
          <a:stretch>
            <a:fillRect/>
          </a:stretch>
        </p:blipFill>
        <p:spPr/>
      </p:pic>
    </p:spTree>
    <p:extLst>
      <p:ext uri="{BB962C8B-B14F-4D97-AF65-F5344CB8AC3E}">
        <p14:creationId xmlns:p14="http://schemas.microsoft.com/office/powerpoint/2010/main" val="866779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907716"/>
          </a:xfrm>
        </p:spPr>
        <p:txBody>
          <a:bodyPr/>
          <a:lstStyle/>
          <a:p>
            <a:r>
              <a:rPr lang="en-US" dirty="0" smtClean="0"/>
              <a:t>Children’s Film:  Doing Better?</a:t>
            </a:r>
            <a:endParaRPr lang="en-US" dirty="0"/>
          </a:p>
        </p:txBody>
      </p:sp>
      <p:pic>
        <p:nvPicPr>
          <p:cNvPr id="4" name="Content Placeholder 3"/>
          <p:cNvPicPr>
            <a:picLocks noGrp="1" noChangeAspect="1"/>
          </p:cNvPicPr>
          <p:nvPr>
            <p:ph sz="quarter" idx="4294967295"/>
          </p:nvPr>
        </p:nvPicPr>
        <p:blipFill>
          <a:blip r:embed="rId3"/>
          <a:srcRect t="11704" b="11704"/>
          <a:stretch>
            <a:fillRect/>
          </a:stretch>
        </p:blipFill>
        <p:spPr>
          <a:xfrm>
            <a:off x="281607" y="1417053"/>
            <a:ext cx="4488315" cy="2578394"/>
          </a:xfrm>
          <a:prstGeom prst="rect">
            <a:avLst/>
          </a:prstGeom>
        </p:spPr>
      </p:pic>
      <p:pic>
        <p:nvPicPr>
          <p:cNvPr id="6" name="Picture 5"/>
          <p:cNvPicPr>
            <a:picLocks noChangeAspect="1"/>
          </p:cNvPicPr>
          <p:nvPr/>
        </p:nvPicPr>
        <p:blipFill>
          <a:blip r:embed="rId4"/>
          <a:stretch>
            <a:fillRect/>
          </a:stretch>
        </p:blipFill>
        <p:spPr>
          <a:xfrm>
            <a:off x="4769922" y="1417053"/>
            <a:ext cx="1718929" cy="2578394"/>
          </a:xfrm>
          <a:prstGeom prst="rect">
            <a:avLst/>
          </a:prstGeom>
        </p:spPr>
      </p:pic>
      <p:pic>
        <p:nvPicPr>
          <p:cNvPr id="7" name="Picture 6"/>
          <p:cNvPicPr>
            <a:picLocks noChangeAspect="1"/>
          </p:cNvPicPr>
          <p:nvPr/>
        </p:nvPicPr>
        <p:blipFill>
          <a:blip r:embed="rId5"/>
          <a:stretch>
            <a:fillRect/>
          </a:stretch>
        </p:blipFill>
        <p:spPr>
          <a:xfrm>
            <a:off x="1256632" y="4022513"/>
            <a:ext cx="3261894" cy="2431198"/>
          </a:xfrm>
          <a:prstGeom prst="rect">
            <a:avLst/>
          </a:prstGeom>
        </p:spPr>
      </p:pic>
      <p:pic>
        <p:nvPicPr>
          <p:cNvPr id="8" name="Picture 7"/>
          <p:cNvPicPr>
            <a:picLocks noChangeAspect="1"/>
          </p:cNvPicPr>
          <p:nvPr/>
        </p:nvPicPr>
        <p:blipFill>
          <a:blip r:embed="rId6"/>
          <a:stretch>
            <a:fillRect/>
          </a:stretch>
        </p:blipFill>
        <p:spPr>
          <a:xfrm>
            <a:off x="4518526" y="4022513"/>
            <a:ext cx="4322130" cy="2431198"/>
          </a:xfrm>
          <a:prstGeom prst="rect">
            <a:avLst/>
          </a:prstGeom>
        </p:spPr>
      </p:pic>
      <p:pic>
        <p:nvPicPr>
          <p:cNvPr id="9" name="Picture 8"/>
          <p:cNvPicPr>
            <a:picLocks noChangeAspect="1"/>
          </p:cNvPicPr>
          <p:nvPr/>
        </p:nvPicPr>
        <p:blipFill>
          <a:blip r:embed="rId7"/>
          <a:stretch>
            <a:fillRect/>
          </a:stretch>
        </p:blipFill>
        <p:spPr>
          <a:xfrm>
            <a:off x="6407839" y="1136318"/>
            <a:ext cx="2584195" cy="1938420"/>
          </a:xfrm>
          <a:prstGeom prst="rect">
            <a:avLst/>
          </a:prstGeom>
        </p:spPr>
      </p:pic>
    </p:spTree>
    <p:extLst>
      <p:ext uri="{BB962C8B-B14F-4D97-AF65-F5344CB8AC3E}">
        <p14:creationId xmlns:p14="http://schemas.microsoft.com/office/powerpoint/2010/main" val="15832268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760662"/>
          </a:xfrm>
        </p:spPr>
        <p:txBody>
          <a:bodyPr>
            <a:normAutofit fontScale="90000"/>
          </a:bodyPr>
          <a:lstStyle/>
          <a:p>
            <a:r>
              <a:rPr lang="en-US" dirty="0" err="1" smtClean="0"/>
              <a:t>Mulan</a:t>
            </a:r>
            <a:r>
              <a:rPr lang="en-US" dirty="0" smtClean="0"/>
              <a:t> and Social Media Backlash Adjustment</a:t>
            </a:r>
            <a:endParaRPr lang="en-US" dirty="0"/>
          </a:p>
        </p:txBody>
      </p:sp>
      <p:sp>
        <p:nvSpPr>
          <p:cNvPr id="8" name="Content Placeholder 7"/>
          <p:cNvSpPr>
            <a:spLocks noGrp="1"/>
          </p:cNvSpPr>
          <p:nvPr>
            <p:ph sz="quarter" idx="13"/>
          </p:nvPr>
        </p:nvSpPr>
        <p:spPr/>
        <p:txBody>
          <a:bodyPr>
            <a:normAutofit fontScale="70000" lnSpcReduction="20000"/>
          </a:bodyPr>
          <a:lstStyle/>
          <a:p>
            <a:r>
              <a:rPr lang="en-US" dirty="0"/>
              <a:t>Disney earned praise from “</a:t>
            </a:r>
            <a:r>
              <a:rPr lang="en-US" dirty="0" err="1"/>
              <a:t>Mulan</a:t>
            </a:r>
            <a:r>
              <a:rPr lang="en-US" dirty="0"/>
              <a:t>” fans </a:t>
            </a:r>
            <a:r>
              <a:rPr lang="en-US" dirty="0" smtClean="0"/>
              <a:t>for </a:t>
            </a:r>
            <a:r>
              <a:rPr lang="en-US" dirty="0"/>
              <a:t>casting Chinese star Liu </a:t>
            </a:r>
            <a:r>
              <a:rPr lang="en-US" dirty="0" err="1"/>
              <a:t>Yifei</a:t>
            </a:r>
            <a:r>
              <a:rPr lang="en-US" dirty="0"/>
              <a:t> as </a:t>
            </a:r>
            <a:r>
              <a:rPr lang="en-US" dirty="0" err="1" smtClean="0"/>
              <a:t>Mulan</a:t>
            </a:r>
            <a:r>
              <a:rPr lang="en-US" dirty="0" smtClean="0"/>
              <a:t> in </a:t>
            </a:r>
            <a:r>
              <a:rPr lang="en-US" dirty="0" err="1"/>
              <a:t>Niki</a:t>
            </a:r>
            <a:r>
              <a:rPr lang="en-US" dirty="0"/>
              <a:t> Caro’s upcoming remake, bringing an actress known throughout China into the spotlight in America.</a:t>
            </a:r>
          </a:p>
          <a:p>
            <a:r>
              <a:rPr lang="en-US" dirty="0" smtClean="0"/>
              <a:t>Last </a:t>
            </a:r>
            <a:r>
              <a:rPr lang="en-US" dirty="0"/>
              <a:t>year, an anonymous letter posted to the </a:t>
            </a:r>
            <a:r>
              <a:rPr lang="en-US" dirty="0" smtClean="0"/>
              <a:t>claimed </a:t>
            </a:r>
            <a:r>
              <a:rPr lang="en-US" dirty="0"/>
              <a:t>that a spec script for the remake rewrote the story to feature a white European trader who falls in love with </a:t>
            </a:r>
            <a:r>
              <a:rPr lang="en-US" dirty="0" err="1"/>
              <a:t>Mulan</a:t>
            </a:r>
            <a:r>
              <a:rPr lang="en-US" dirty="0"/>
              <a:t>. The letter prompted an internet outcry urging Disney to not force white characters into the film</a:t>
            </a:r>
            <a:r>
              <a:rPr lang="en-US" dirty="0" smtClean="0"/>
              <a:t>.</a:t>
            </a:r>
          </a:p>
          <a:p>
            <a:r>
              <a:rPr lang="en-US" dirty="0"/>
              <a:t>An insider, however, </a:t>
            </a:r>
            <a:r>
              <a:rPr lang="en-US" dirty="0" smtClean="0"/>
              <a:t>said the </a:t>
            </a:r>
            <a:r>
              <a:rPr lang="en-US" dirty="0"/>
              <a:t>spec script was only a “jumping-off point” and that “</a:t>
            </a:r>
            <a:r>
              <a:rPr lang="en-US" dirty="0" err="1"/>
              <a:t>Mulan</a:t>
            </a:r>
            <a:r>
              <a:rPr lang="en-US" dirty="0"/>
              <a:t> is and will always be the lead character in the story, and all primary roles, including the love interest, are Chinese.”</a:t>
            </a:r>
          </a:p>
          <a:p>
            <a:r>
              <a:rPr lang="en-US" dirty="0"/>
              <a:t>Disney has made good on that promise with </a:t>
            </a:r>
            <a:r>
              <a:rPr lang="en-US" dirty="0" err="1"/>
              <a:t>Yifei</a:t>
            </a:r>
            <a:r>
              <a:rPr lang="en-US" dirty="0"/>
              <a:t>, </a:t>
            </a:r>
            <a:r>
              <a:rPr lang="en-US" dirty="0" smtClean="0"/>
              <a:t>as well as characters </a:t>
            </a:r>
            <a:r>
              <a:rPr lang="en-US" dirty="0"/>
              <a:t>in Jon </a:t>
            </a:r>
            <a:r>
              <a:rPr lang="en-US" dirty="0" err="1"/>
              <a:t>Favreau’s</a:t>
            </a:r>
            <a:r>
              <a:rPr lang="en-US" dirty="0"/>
              <a:t> remake of “The Lion King</a:t>
            </a:r>
            <a:r>
              <a:rPr lang="en-US" dirty="0" smtClean="0"/>
              <a:t>”.</a:t>
            </a:r>
            <a:endParaRPr lang="en-US" dirty="0"/>
          </a:p>
          <a:p>
            <a:endParaRPr lang="en-US" dirty="0"/>
          </a:p>
          <a:p>
            <a:endParaRPr lang="en-US" dirty="0"/>
          </a:p>
        </p:txBody>
      </p:sp>
      <p:pic>
        <p:nvPicPr>
          <p:cNvPr id="10" name="Content Placeholder 9"/>
          <p:cNvPicPr>
            <a:picLocks noGrp="1" noChangeAspect="1"/>
          </p:cNvPicPr>
          <p:nvPr>
            <p:ph sz="quarter" idx="14"/>
          </p:nvPr>
        </p:nvPicPr>
        <p:blipFill>
          <a:blip r:embed="rId2"/>
          <a:srcRect t="11290" b="11290"/>
          <a:stretch>
            <a:fillRect/>
          </a:stretch>
        </p:blipFill>
        <p:spPr/>
      </p:pic>
    </p:spTree>
    <p:extLst>
      <p:ext uri="{BB962C8B-B14F-4D97-AF65-F5344CB8AC3E}">
        <p14:creationId xmlns:p14="http://schemas.microsoft.com/office/powerpoint/2010/main" val="20454852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76225" y="228600"/>
            <a:ext cx="8591550" cy="880979"/>
          </a:xfrm>
        </p:spPr>
        <p:txBody>
          <a:bodyPr/>
          <a:lstStyle/>
          <a:p>
            <a:r>
              <a:rPr lang="en-US" dirty="0" smtClean="0"/>
              <a:t>Cultural Authenticity Sells</a:t>
            </a:r>
            <a:endParaRPr lang="en-US" dirty="0"/>
          </a:p>
        </p:txBody>
      </p:sp>
      <p:pic>
        <p:nvPicPr>
          <p:cNvPr id="14" name="Content Placeholder 13">
            <a:hlinkClick r:id="rId2"/>
          </p:cNvPr>
          <p:cNvPicPr>
            <a:picLocks noGrp="1" noChangeAspect="1"/>
          </p:cNvPicPr>
          <p:nvPr>
            <p:ph sz="quarter" idx="4294967295"/>
          </p:nvPr>
        </p:nvPicPr>
        <p:blipFill>
          <a:blip r:embed="rId3"/>
          <a:srcRect t="2130" b="2130"/>
          <a:stretch>
            <a:fillRect/>
          </a:stretch>
        </p:blipFill>
        <p:spPr>
          <a:xfrm>
            <a:off x="274320" y="1298448"/>
            <a:ext cx="8595360" cy="4937760"/>
          </a:xfrm>
          <a:prstGeom prst="rect">
            <a:avLst/>
          </a:prstGeom>
        </p:spPr>
      </p:pic>
    </p:spTree>
    <p:extLst>
      <p:ext uri="{BB962C8B-B14F-4D97-AF65-F5344CB8AC3E}">
        <p14:creationId xmlns:p14="http://schemas.microsoft.com/office/powerpoint/2010/main" val="15529638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907716"/>
          </a:xfrm>
        </p:spPr>
        <p:txBody>
          <a:bodyPr>
            <a:normAutofit fontScale="90000"/>
          </a:bodyPr>
          <a:lstStyle/>
          <a:p>
            <a:r>
              <a:rPr lang="en-US" dirty="0" smtClean="0"/>
              <a:t>Complications: Jungle Book Voice Actors</a:t>
            </a:r>
            <a:endParaRPr lang="en-US" dirty="0"/>
          </a:p>
        </p:txBody>
      </p:sp>
      <p:pic>
        <p:nvPicPr>
          <p:cNvPr id="4" name="Content Placeholder 3"/>
          <p:cNvPicPr>
            <a:picLocks noGrp="1" noChangeAspect="1"/>
          </p:cNvPicPr>
          <p:nvPr>
            <p:ph sz="quarter" idx="4294967295"/>
          </p:nvPr>
        </p:nvPicPr>
        <p:blipFill>
          <a:blip r:embed="rId3"/>
          <a:srcRect l="-5381" r="-5381"/>
          <a:stretch>
            <a:fillRect/>
          </a:stretch>
        </p:blipFill>
        <p:spPr>
          <a:xfrm>
            <a:off x="274320" y="1298448"/>
            <a:ext cx="8595360" cy="4937760"/>
          </a:xfrm>
          <a:prstGeom prst="rect">
            <a:avLst/>
          </a:prstGeom>
        </p:spPr>
      </p:pic>
    </p:spTree>
    <p:extLst>
      <p:ext uri="{BB962C8B-B14F-4D97-AF65-F5344CB8AC3E}">
        <p14:creationId xmlns:p14="http://schemas.microsoft.com/office/powerpoint/2010/main" val="146660295"/>
      </p:ext>
    </p:extLst>
  </p:cSld>
  <p:clrMapOvr>
    <a:masterClrMapping/>
  </p:clrMapOvr>
  <p:timing>
    <p:tnLst>
      <p:par>
        <p:cTn id="1" dur="indefinite" restart="never" nodeType="tmRoot"/>
      </p:par>
    </p:tnLst>
  </p:timing>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Inspiration.thmx</Template>
  <TotalTime>180</TotalTime>
  <Words>1285</Words>
  <Application>Microsoft Macintosh PowerPoint</Application>
  <PresentationFormat>On-screen Show (4:3)</PresentationFormat>
  <Paragraphs>81</Paragraphs>
  <Slides>24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Calibri</vt:lpstr>
      <vt:lpstr>Gill Sans MT</vt:lpstr>
      <vt:lpstr>Wingdings 3</vt:lpstr>
      <vt:lpstr>Urban Pop</vt:lpstr>
      <vt:lpstr>Critical Race Theory &amp; Disney</vt:lpstr>
      <vt:lpstr>What is critical race theory?    </vt:lpstr>
      <vt:lpstr>Defining Critical race theory</vt:lpstr>
      <vt:lpstr>Defining Critical Race Theory </vt:lpstr>
      <vt:lpstr>What are the purposes of CRT?</vt:lpstr>
      <vt:lpstr>What does CRT ask us to focus on?</vt:lpstr>
      <vt:lpstr>Applying critical race theory to disney</vt:lpstr>
      <vt:lpstr>Song of the South (1946)</vt:lpstr>
      <vt:lpstr>Peter pan (1953)</vt:lpstr>
      <vt:lpstr>Animals and race</vt:lpstr>
      <vt:lpstr>Dumbo (1941)</vt:lpstr>
      <vt:lpstr>Jungle Book (1967)</vt:lpstr>
      <vt:lpstr>Secret Life of Pets (2016)</vt:lpstr>
      <vt:lpstr>Secret Life of Pets (2016)</vt:lpstr>
      <vt:lpstr>Other Examples</vt:lpstr>
      <vt:lpstr>Voice Acting and Retellings </vt:lpstr>
      <vt:lpstr>Kubo and the Two Strings</vt:lpstr>
      <vt:lpstr>“Whitewashing” in Film</vt:lpstr>
      <vt:lpstr>Children’s Film:  Problematic Past</vt:lpstr>
      <vt:lpstr>Resurfacing? AladdinControversy</vt:lpstr>
      <vt:lpstr>Children’s Film:  Doing Better?</vt:lpstr>
      <vt:lpstr>Mulan and Social Media Backlash Adjustment</vt:lpstr>
      <vt:lpstr>Cultural Authenticity Sells</vt:lpstr>
      <vt:lpstr>Complications: Jungle Book Voice Actors</vt:lpstr>
    </vt:vector>
  </TitlesOfParts>
  <Company>University of Tennessee at Chattanooga</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Race Theory &amp; Disney</dc:title>
  <dc:creator>Meghann Meeusen</dc:creator>
  <cp:lastModifiedBy>Microsoft Office User</cp:lastModifiedBy>
  <cp:revision>17</cp:revision>
  <dcterms:created xsi:type="dcterms:W3CDTF">2018-03-26T17:23:59Z</dcterms:created>
  <dcterms:modified xsi:type="dcterms:W3CDTF">2018-09-12T21:34:19Z</dcterms:modified>
</cp:coreProperties>
</file>