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57" r:id="rId3"/>
    <p:sldId id="258" r:id="rId4"/>
    <p:sldId id="259" r:id="rId5"/>
    <p:sldId id="260" r:id="rId6"/>
    <p:sldId id="261" r:id="rId7"/>
    <p:sldId id="262" r:id="rId8"/>
    <p:sldId id="263" r:id="rId9"/>
    <p:sldId id="271" r:id="rId10"/>
    <p:sldId id="272" r:id="rId11"/>
    <p:sldId id="273" r:id="rId12"/>
    <p:sldId id="274" r:id="rId13"/>
    <p:sldId id="264" r:id="rId14"/>
    <p:sldId id="265" r:id="rId15"/>
    <p:sldId id="266" r:id="rId16"/>
    <p:sldId id="267" r:id="rId17"/>
    <p:sldId id="268" r:id="rId18"/>
    <p:sldId id="269" r:id="rId19"/>
    <p:sldId id="270" r:id="rId20"/>
    <p:sldId id="275" r:id="rId21"/>
    <p:sldId id="276" r:id="rId22"/>
    <p:sldId id="277" r:id="rId23"/>
    <p:sldId id="284" r:id="rId24"/>
    <p:sldId id="278" r:id="rId25"/>
    <p:sldId id="279" r:id="rId26"/>
    <p:sldId id="281" r:id="rId27"/>
    <p:sldId id="282" r:id="rId28"/>
    <p:sldId id="285" r:id="rId29"/>
    <p:sldId id="288" r:id="rId30"/>
    <p:sldId id="286" r:id="rId31"/>
    <p:sldId id="283" r:id="rId32"/>
    <p:sldId id="28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7" d="100"/>
          <a:sy n="87" d="100"/>
        </p:scale>
        <p:origin x="-1872"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2069C06D-4ED8-42C6-905D-CA84CA1B6CBF}" type="datetime2">
              <a:rPr lang="en-US" smtClean="0"/>
              <a:t>Wednesday, January 9, 19</a:t>
            </a:fld>
            <a:endParaRPr lang="en-US" dirty="0"/>
          </a:p>
        </p:txBody>
      </p:sp>
      <p:sp>
        <p:nvSpPr>
          <p:cNvPr id="16" name="Slide Number Placeholder 15"/>
          <p:cNvSpPr>
            <a:spLocks noGrp="1"/>
          </p:cNvSpPr>
          <p:nvPr>
            <p:ph type="sldNum" sz="quarter" idx="11"/>
          </p:nvPr>
        </p:nvSpPr>
        <p:spPr/>
        <p:txBody>
          <a:bodyPr/>
          <a:lstStyle/>
          <a:p>
            <a:fld id="{1789C0F2-17E0-497A-9BBE-0C73201AAFE3}"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14CB1CAA-32CD-4B55-B92A-B8F0843CACF4}" type="datetime2">
              <a:rPr lang="en-US" smtClean="0"/>
              <a:t>Wednesday, January 9, 19</a:t>
            </a:fld>
            <a:endParaRPr lang="en-US" dirty="0"/>
          </a:p>
        </p:txBody>
      </p:sp>
      <p:sp>
        <p:nvSpPr>
          <p:cNvPr id="15" name="Slide Number Placeholder 14"/>
          <p:cNvSpPr>
            <a:spLocks noGrp="1"/>
          </p:cNvSpPr>
          <p:nvPr>
            <p:ph type="sldNum" sz="quarter" idx="11"/>
          </p:nvPr>
        </p:nvSpPr>
        <p:spPr/>
        <p:txBody>
          <a:bodyPr/>
          <a:lstStyle/>
          <a:p>
            <a:fld id="{1789C0F2-17E0-497A-9BBE-0C73201AAFE3}" type="slidenum">
              <a:rPr lang="en-US" smtClean="0"/>
              <a:pPr/>
              <a:t>‹#›</a:t>
            </a:fld>
            <a:endParaRPr lang="en-US" dirty="0"/>
          </a:p>
        </p:txBody>
      </p:sp>
      <p:sp>
        <p:nvSpPr>
          <p:cNvPr id="16" name="Footer Placeholder 15"/>
          <p:cNvSpPr>
            <a:spLocks noGrp="1"/>
          </p:cNvSpPr>
          <p:nvPr>
            <p:ph type="ftr" sz="quarter" idx="12"/>
          </p:nvPr>
        </p:nvSpPr>
        <p:spPr/>
        <p:txBody>
          <a:body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3AD8CDC4-3D19-4983-B478-82F6B8E5AB66}" type="datetime2">
              <a:rPr lang="en-US" smtClean="0"/>
              <a:t>Wednesday, January 9, 19</a:t>
            </a:fld>
            <a:endParaRPr lang="en-US" dirty="0"/>
          </a:p>
        </p:txBody>
      </p:sp>
      <p:sp>
        <p:nvSpPr>
          <p:cNvPr id="13" name="Slide Number Placeholder 12"/>
          <p:cNvSpPr>
            <a:spLocks noGrp="1"/>
          </p:cNvSpPr>
          <p:nvPr>
            <p:ph type="sldNum" sz="quarter" idx="11"/>
          </p:nvPr>
        </p:nvSpPr>
        <p:spPr/>
        <p:txBody>
          <a:bodyPr/>
          <a:lstStyle/>
          <a:p>
            <a:fld id="{1789C0F2-17E0-497A-9BBE-0C73201AAFE3}" type="slidenum">
              <a:rPr lang="en-US" smtClean="0"/>
              <a:pPr/>
              <a:t>‹#›</a:t>
            </a:fld>
            <a:endParaRPr lang="en-US" dirty="0"/>
          </a:p>
        </p:txBody>
      </p:sp>
      <p:sp>
        <p:nvSpPr>
          <p:cNvPr id="14" name="Footer Placeholder 13"/>
          <p:cNvSpPr>
            <a:spLocks noGrp="1"/>
          </p:cNvSpPr>
          <p:nvPr>
            <p:ph type="ftr" sz="quarter" idx="12"/>
          </p:nvPr>
        </p:nvSpPr>
        <p:spPr/>
        <p:txBody>
          <a:bodyPr/>
          <a:lstStyle/>
          <a:p>
            <a:endParaRPr lang="en-US" dirty="0"/>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84B82477-D5D3-4181-8C11-75D0F2433A87}" type="datetime2">
              <a:rPr lang="en-US" smtClean="0"/>
              <a:t>Wednesday, January 9, 19</a:t>
            </a:fld>
            <a:endParaRPr lang="en-US" dirty="0"/>
          </a:p>
        </p:txBody>
      </p:sp>
      <p:sp>
        <p:nvSpPr>
          <p:cNvPr id="9" name="Slide Number Placeholder 8"/>
          <p:cNvSpPr>
            <a:spLocks noGrp="1"/>
          </p:cNvSpPr>
          <p:nvPr>
            <p:ph type="sldNum" sz="quarter" idx="11"/>
          </p:nvPr>
        </p:nvSpPr>
        <p:spPr/>
        <p:txBody>
          <a:bodyPr/>
          <a:lstStyle/>
          <a:p>
            <a:fld id="{1789C0F2-17E0-497A-9BBE-0C73201AAFE3}"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213E253B-1893-4367-8BAE-DF4BC10DC578}" type="datetime2">
              <a:rPr lang="en-US" smtClean="0"/>
              <a:t>Wednesday, January 9, 19</a:t>
            </a:fld>
            <a:endParaRPr lang="en-US" dirty="0"/>
          </a:p>
        </p:txBody>
      </p:sp>
      <p:sp>
        <p:nvSpPr>
          <p:cNvPr id="15" name="Slide Number Placeholder 14"/>
          <p:cNvSpPr>
            <a:spLocks noGrp="1"/>
          </p:cNvSpPr>
          <p:nvPr>
            <p:ph type="sldNum" sz="quarter" idx="11"/>
          </p:nvPr>
        </p:nvSpPr>
        <p:spPr/>
        <p:txBody>
          <a:bodyPr/>
          <a:lstStyle/>
          <a:p>
            <a:fld id="{1789C0F2-17E0-497A-9BBE-0C73201AAFE3}" type="slidenum">
              <a:rPr lang="en-US" smtClean="0"/>
              <a:pPr/>
              <a:t>‹#›</a:t>
            </a:fld>
            <a:endParaRPr lang="en-US" dirty="0"/>
          </a:p>
        </p:txBody>
      </p:sp>
      <p:sp>
        <p:nvSpPr>
          <p:cNvPr id="16" name="Footer Placeholder 15"/>
          <p:cNvSpPr>
            <a:spLocks noGrp="1"/>
          </p:cNvSpPr>
          <p:nvPr>
            <p:ph type="ftr" sz="quarter" idx="12"/>
          </p:nvPr>
        </p:nvSpPr>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8B62300D-25B3-4603-86C9-4CB776489F00}" type="datetime2">
              <a:rPr lang="en-US" smtClean="0"/>
              <a:t>Wednesday, January 9, 19</a:t>
            </a:fld>
            <a:endParaRPr lang="en-US" dirty="0"/>
          </a:p>
        </p:txBody>
      </p:sp>
      <p:sp>
        <p:nvSpPr>
          <p:cNvPr id="8" name="Slide Number Placeholder 7"/>
          <p:cNvSpPr>
            <a:spLocks noGrp="1"/>
          </p:cNvSpPr>
          <p:nvPr>
            <p:ph type="sldNum" sz="quarter" idx="11"/>
          </p:nvPr>
        </p:nvSpPr>
        <p:spPr/>
        <p:txBody>
          <a:bodyPr/>
          <a:lstStyle/>
          <a:p>
            <a:fld id="{1789C0F2-17E0-497A-9BBE-0C73201AAFE3}"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6314AD9-FCC8-48B7-B85B-012A91320DFF}" type="datetime2">
              <a:rPr lang="en-US" smtClean="0"/>
              <a:t>Wednesday, January 9, 19</a:t>
            </a:fld>
            <a:endParaRPr lang="en-US" dirty="0"/>
          </a:p>
        </p:txBody>
      </p:sp>
      <p:sp>
        <p:nvSpPr>
          <p:cNvPr id="6" name="Slide Number Placeholder 5"/>
          <p:cNvSpPr>
            <a:spLocks noGrp="1"/>
          </p:cNvSpPr>
          <p:nvPr>
            <p:ph type="sldNum" sz="quarter" idx="11"/>
          </p:nvPr>
        </p:nvSpPr>
        <p:spPr/>
        <p:txBody>
          <a:bodyPr/>
          <a:lstStyle/>
          <a:p>
            <a:fld id="{1789C0F2-17E0-497A-9BBE-0C73201AAFE3}" type="slidenum">
              <a:rPr lang="en-US" smtClean="0"/>
              <a:pPr/>
              <a:t>‹#›</a:t>
            </a:fld>
            <a:endParaRPr lang="en-US" dirty="0"/>
          </a:p>
        </p:txBody>
      </p:sp>
      <p:sp>
        <p:nvSpPr>
          <p:cNvPr id="7" name="Footer Placeholder 6"/>
          <p:cNvSpPr>
            <a:spLocks noGrp="1"/>
          </p:cNvSpPr>
          <p:nvPr>
            <p:ph type="ftr" sz="quarter" idx="12"/>
          </p:nvPr>
        </p:nvSpPr>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3182DC50-D5DB-4F94-B367-9876CD2C4012}" type="datetime2">
              <a:rPr lang="en-US" smtClean="0"/>
              <a:t>Wednesday, January 9, 19</a:t>
            </a:fld>
            <a:endParaRPr lang="en-US" dirty="0"/>
          </a:p>
        </p:txBody>
      </p:sp>
      <p:sp>
        <p:nvSpPr>
          <p:cNvPr id="16" name="Slide Number Placeholder 15"/>
          <p:cNvSpPr>
            <a:spLocks noGrp="1"/>
          </p:cNvSpPr>
          <p:nvPr>
            <p:ph type="sldNum" sz="quarter" idx="11"/>
          </p:nvPr>
        </p:nvSpPr>
        <p:spPr/>
        <p:txBody>
          <a:bodyPr/>
          <a:lstStyle/>
          <a:p>
            <a:fld id="{1789C0F2-17E0-497A-9BBE-0C73201AAFE3}"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292EB412-E790-42EA-81FE-2925D3A43D91}" type="datetime2">
              <a:rPr lang="en-US" smtClean="0"/>
              <a:t>Wednesday, January 9, 19</a:t>
            </a:fld>
            <a:endParaRPr lang="en-US" dirty="0"/>
          </a:p>
        </p:txBody>
      </p:sp>
      <p:sp>
        <p:nvSpPr>
          <p:cNvPr id="14" name="Slide Number Placeholder 13"/>
          <p:cNvSpPr>
            <a:spLocks noGrp="1"/>
          </p:cNvSpPr>
          <p:nvPr>
            <p:ph type="sldNum" sz="quarter" idx="11"/>
          </p:nvPr>
        </p:nvSpPr>
        <p:spPr/>
        <p:txBody>
          <a:bodyPr/>
          <a:lstStyle/>
          <a:p>
            <a:fld id="{1789C0F2-17E0-497A-9BBE-0C73201AAFE3}" type="slidenum">
              <a:rPr lang="en-US" smtClean="0"/>
              <a:pPr/>
              <a:t>‹#›</a:t>
            </a:fld>
            <a:endParaRPr lang="en-US" dirty="0"/>
          </a:p>
        </p:txBody>
      </p:sp>
      <p:sp>
        <p:nvSpPr>
          <p:cNvPr id="15" name="Footer Placeholder 14"/>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6EEE0E-EDB0-4D84-86B0-50833DF22902}" type="datetime2">
              <a:rPr lang="en-US" smtClean="0"/>
              <a:t>Wednesday, January 9, 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14372C-B5AB-4C39-B273-B99224EB4DD5}" type="datetime2">
              <a:rPr lang="en-US" smtClean="0"/>
              <a:t>Wednesday, January 9, 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0B385921-A91A-409C-921C-0E0EC1E750EC}" type="datetime2">
              <a:rPr lang="en-US" smtClean="0"/>
              <a:t>Wednesday, January 9, 19</a:t>
            </a:fld>
            <a:endParaRPr lang="en-US" dirty="0"/>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dirty="0"/>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1789C0F2-17E0-497A-9BBE-0C73201AAFE3}"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iversebooks.org/" TargetMode="Externa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1" Type="http://schemas.openxmlformats.org/officeDocument/2006/relationships/image" Target="../media/image22.png"/><Relationship Id="rId12" Type="http://schemas.openxmlformats.org/officeDocument/2006/relationships/image" Target="../media/image23.png"/><Relationship Id="rId13" Type="http://schemas.openxmlformats.org/officeDocument/2006/relationships/image" Target="../media/image24.png"/><Relationship Id="rId14" Type="http://schemas.openxmlformats.org/officeDocument/2006/relationships/image" Target="../media/image25.png"/><Relationship Id="rId15" Type="http://schemas.openxmlformats.org/officeDocument/2006/relationships/image" Target="../media/image26.png"/><Relationship Id="rId16" Type="http://schemas.openxmlformats.org/officeDocument/2006/relationships/image" Target="../media/image27.png"/><Relationship Id="rId17" Type="http://schemas.openxmlformats.org/officeDocument/2006/relationships/image" Target="../media/image28.png"/><Relationship Id="rId1" Type="http://schemas.openxmlformats.org/officeDocument/2006/relationships/slideLayout" Target="../slideLayouts/slideLayout6.xml"/><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19.png"/><Relationship Id="rId9" Type="http://schemas.openxmlformats.org/officeDocument/2006/relationships/image" Target="../media/image20.png"/><Relationship Id="rId10"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6.xml"/><Relationship Id="rId2"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1" Type="http://schemas.openxmlformats.org/officeDocument/2006/relationships/slideLayout" Target="../slideLayouts/slideLayout6.xml"/><Relationship Id="rId2" Type="http://schemas.openxmlformats.org/officeDocument/2006/relationships/image" Target="../media/image3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b="1" dirty="0">
                <a:effectLst/>
              </a:rPr>
              <a:t>Censorship, Selection, &amp; #</a:t>
            </a:r>
            <a:r>
              <a:rPr lang="en-US" sz="4800" b="1" dirty="0" err="1" smtClean="0">
                <a:effectLst/>
              </a:rPr>
              <a:t>WeNeedDiverseBooks</a:t>
            </a:r>
            <a:r>
              <a:rPr lang="en-US" sz="4800" dirty="0" smtClean="0">
                <a:effectLst/>
              </a:rPr>
              <a:t> </a:t>
            </a:r>
            <a:endParaRPr lang="en-US" sz="4800" dirty="0"/>
          </a:p>
        </p:txBody>
      </p:sp>
      <p:sp>
        <p:nvSpPr>
          <p:cNvPr id="3" name="Subtitle 2"/>
          <p:cNvSpPr>
            <a:spLocks noGrp="1"/>
          </p:cNvSpPr>
          <p:nvPr>
            <p:ph type="subTitle" idx="1"/>
          </p:nvPr>
        </p:nvSpPr>
        <p:spPr>
          <a:xfrm>
            <a:off x="2133600" y="3375490"/>
            <a:ext cx="6172200" cy="835819"/>
          </a:xfrm>
        </p:spPr>
        <p:txBody>
          <a:bodyPr>
            <a:normAutofit/>
          </a:bodyPr>
          <a:lstStyle/>
          <a:p>
            <a:r>
              <a:rPr lang="en-US" dirty="0" smtClean="0"/>
              <a:t>Dr. Meghann Meeusen</a:t>
            </a:r>
          </a:p>
          <a:p>
            <a:r>
              <a:rPr lang="en-US" dirty="0" smtClean="0"/>
              <a:t>Western Michigan University</a:t>
            </a:r>
            <a:endParaRPr lang="en-US" dirty="0"/>
          </a:p>
        </p:txBody>
      </p:sp>
    </p:spTree>
    <p:extLst>
      <p:ext uri="{BB962C8B-B14F-4D97-AF65-F5344CB8AC3E}">
        <p14:creationId xmlns:p14="http://schemas.microsoft.com/office/powerpoint/2010/main" val="2427589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Complexities and Questions</a:t>
            </a:r>
            <a:endParaRPr lang="en-US" dirty="0"/>
          </a:p>
        </p:txBody>
      </p:sp>
      <p:sp>
        <p:nvSpPr>
          <p:cNvPr id="3" name="Title 2"/>
          <p:cNvSpPr>
            <a:spLocks noGrp="1"/>
          </p:cNvSpPr>
          <p:nvPr>
            <p:ph type="title"/>
          </p:nvPr>
        </p:nvSpPr>
        <p:spPr/>
        <p:txBody>
          <a:bodyPr/>
          <a:lstStyle/>
          <a:p>
            <a:r>
              <a:rPr lang="en-US" sz="4400" dirty="0" smtClean="0"/>
              <a:t>Censorship and Childhood Experiences</a:t>
            </a:r>
            <a:endParaRPr lang="en-US" sz="4400" dirty="0"/>
          </a:p>
        </p:txBody>
      </p:sp>
    </p:spTree>
    <p:extLst>
      <p:ext uri="{BB962C8B-B14F-4D97-AF65-F5344CB8AC3E}">
        <p14:creationId xmlns:p14="http://schemas.microsoft.com/office/powerpoint/2010/main" val="2141924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rtical Title 3"/>
          <p:cNvSpPr>
            <a:spLocks noGrp="1"/>
          </p:cNvSpPr>
          <p:nvPr>
            <p:ph type="title"/>
          </p:nvPr>
        </p:nvSpPr>
        <p:spPr/>
        <p:txBody>
          <a:bodyPr/>
          <a:lstStyle/>
          <a:p>
            <a:r>
              <a:rPr lang="en-US" sz="4000" dirty="0" smtClean="0"/>
              <a:t>Censoring </a:t>
            </a:r>
            <a:br>
              <a:rPr lang="en-US" sz="4000" dirty="0" smtClean="0"/>
            </a:br>
            <a:r>
              <a:rPr lang="en-US" sz="4000" dirty="0" smtClean="0"/>
              <a:t>Children’s Literature</a:t>
            </a:r>
            <a:endParaRPr lang="en-US" sz="4000" dirty="0"/>
          </a:p>
        </p:txBody>
      </p:sp>
      <p:sp>
        <p:nvSpPr>
          <p:cNvPr id="6" name="Vertical Text Placeholder 5"/>
          <p:cNvSpPr>
            <a:spLocks noGrp="1"/>
          </p:cNvSpPr>
          <p:nvPr>
            <p:ph type="body" orient="vert" idx="1"/>
          </p:nvPr>
        </p:nvSpPr>
        <p:spPr/>
        <p:txBody>
          <a:bodyPr vert="horz">
            <a:normAutofit fontScale="92500"/>
          </a:bodyPr>
          <a:lstStyle/>
          <a:p>
            <a:r>
              <a:rPr lang="en-US" dirty="0" smtClean="0"/>
              <a:t>Children’s literature has long been censored, often based on what parents believe to be “appropriate” for their children.  </a:t>
            </a:r>
          </a:p>
          <a:p>
            <a:r>
              <a:rPr lang="en-US" dirty="0" smtClean="0"/>
              <a:t>This concept of appropriateness, however, is not only subjective, but builds from adults’ beliefs (personal or societal) about childhood. </a:t>
            </a:r>
          </a:p>
          <a:p>
            <a:r>
              <a:rPr lang="en-US" dirty="0" smtClean="0"/>
              <a:t>Questions of appropriateness place value judgments on a text, often less based on the text itself, but rather on whether the information it presents aligns with personal/social values and beliefs.</a:t>
            </a:r>
            <a:endParaRPr lang="en-US" dirty="0"/>
          </a:p>
        </p:txBody>
      </p:sp>
    </p:spTree>
    <p:extLst>
      <p:ext uri="{BB962C8B-B14F-4D97-AF65-F5344CB8AC3E}">
        <p14:creationId xmlns:p14="http://schemas.microsoft.com/office/powerpoint/2010/main" val="3569713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ndex.jpg"/>
          <p:cNvPicPr>
            <a:picLocks noGrp="1" noChangeAspect="1"/>
          </p:cNvPicPr>
          <p:nvPr>
            <p:ph idx="1"/>
          </p:nvPr>
        </p:nvPicPr>
        <p:blipFill>
          <a:blip r:embed="rId2">
            <a:extLst>
              <a:ext uri="{28A0092B-C50C-407E-A947-70E740481C1C}">
                <a14:useLocalDpi xmlns:a14="http://schemas.microsoft.com/office/drawing/2010/main" val="0"/>
              </a:ext>
            </a:extLst>
          </a:blip>
          <a:srcRect l="-14706" r="-14706"/>
          <a:stretch>
            <a:fillRect/>
          </a:stretch>
        </p:blipFill>
        <p:spPr/>
      </p:pic>
      <p:sp>
        <p:nvSpPr>
          <p:cNvPr id="2" name="Title 1"/>
          <p:cNvSpPr>
            <a:spLocks noGrp="1"/>
          </p:cNvSpPr>
          <p:nvPr>
            <p:ph type="title"/>
          </p:nvPr>
        </p:nvSpPr>
        <p:spPr>
          <a:xfrm>
            <a:off x="777240" y="5010496"/>
            <a:ext cx="7543800" cy="914400"/>
          </a:xfrm>
        </p:spPr>
        <p:txBody>
          <a:bodyPr/>
          <a:lstStyle/>
          <a:p>
            <a:r>
              <a:rPr lang="en-US" sz="4400" dirty="0" smtClean="0"/>
              <a:t>The Most Famously Censored Children’s Book</a:t>
            </a:r>
            <a:endParaRPr lang="en-US" sz="4400" dirty="0"/>
          </a:p>
        </p:txBody>
      </p:sp>
    </p:spTree>
    <p:extLst>
      <p:ext uri="{BB962C8B-B14F-4D97-AF65-F5344CB8AC3E}">
        <p14:creationId xmlns:p14="http://schemas.microsoft.com/office/powerpoint/2010/main" val="77559632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fontScale="92500"/>
          </a:bodyPr>
          <a:lstStyle/>
          <a:p>
            <a:r>
              <a:rPr lang="en-US" dirty="0" smtClean="0"/>
              <a:t>How does </a:t>
            </a:r>
            <a:r>
              <a:rPr lang="en-US" i="1" dirty="0" smtClean="0"/>
              <a:t>Tango </a:t>
            </a:r>
            <a:r>
              <a:rPr lang="en-US" i="1" dirty="0" smtClean="0"/>
              <a:t>Makes Three </a:t>
            </a:r>
            <a:r>
              <a:rPr lang="en-US" dirty="0" smtClean="0"/>
              <a:t>speak </a:t>
            </a:r>
            <a:r>
              <a:rPr lang="en-US" dirty="0" smtClean="0"/>
              <a:t>to a unique experience of childhood in a way that normalizes it?</a:t>
            </a:r>
          </a:p>
          <a:p>
            <a:r>
              <a:rPr lang="en-US" dirty="0" smtClean="0"/>
              <a:t>Why might some adults be uncomfortable with this book or wish it not to be shared with children?</a:t>
            </a:r>
          </a:p>
          <a:p>
            <a:r>
              <a:rPr lang="en-US" dirty="0" smtClean="0"/>
              <a:t>We’ll think this semester not only about diversity related to culture, but also a wider range of experiences of childhood.  What do we need to think about to be sensitive, thoughtful, and positive in discussions about a wide range of experiences and perspectives of young people?</a:t>
            </a:r>
            <a:endParaRPr lang="en-US" dirty="0"/>
          </a:p>
        </p:txBody>
      </p:sp>
      <p:sp>
        <p:nvSpPr>
          <p:cNvPr id="6" name="Title 5"/>
          <p:cNvSpPr>
            <a:spLocks noGrp="1"/>
          </p:cNvSpPr>
          <p:nvPr>
            <p:ph type="title"/>
          </p:nvPr>
        </p:nvSpPr>
        <p:spPr/>
        <p:txBody>
          <a:bodyPr/>
          <a:lstStyle/>
          <a:p>
            <a:r>
              <a:rPr lang="en-US" dirty="0" smtClean="0"/>
              <a:t>Questions to Consider</a:t>
            </a:r>
            <a:endParaRPr lang="en-US" dirty="0"/>
          </a:p>
        </p:txBody>
      </p:sp>
    </p:spTree>
    <p:extLst>
      <p:ext uri="{BB962C8B-B14F-4D97-AF65-F5344CB8AC3E}">
        <p14:creationId xmlns:p14="http://schemas.microsoft.com/office/powerpoint/2010/main" val="376532233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r>
              <a:rPr lang="en-US" dirty="0" smtClean="0"/>
              <a:t>Is censorship positive or problematic?</a:t>
            </a:r>
            <a:endParaRPr lang="en-US" dirty="0"/>
          </a:p>
        </p:txBody>
      </p:sp>
      <p:sp>
        <p:nvSpPr>
          <p:cNvPr id="4" name="Title 3"/>
          <p:cNvSpPr>
            <a:spLocks noGrp="1"/>
          </p:cNvSpPr>
          <p:nvPr>
            <p:ph type="title"/>
          </p:nvPr>
        </p:nvSpPr>
        <p:spPr/>
        <p:txBody>
          <a:bodyPr/>
          <a:lstStyle/>
          <a:p>
            <a:r>
              <a:rPr lang="en-US" sz="4800" dirty="0" smtClean="0"/>
              <a:t>Appropriateness, Political Correctness, &amp; Representation</a:t>
            </a:r>
            <a:endParaRPr lang="en-US" sz="4800" dirty="0"/>
          </a:p>
        </p:txBody>
      </p:sp>
    </p:spTree>
    <p:extLst>
      <p:ext uri="{BB962C8B-B14F-4D97-AF65-F5344CB8AC3E}">
        <p14:creationId xmlns:p14="http://schemas.microsoft.com/office/powerpoint/2010/main" val="86294788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rtical Title 3"/>
          <p:cNvSpPr>
            <a:spLocks noGrp="1"/>
          </p:cNvSpPr>
          <p:nvPr>
            <p:ph type="title"/>
          </p:nvPr>
        </p:nvSpPr>
        <p:spPr/>
        <p:txBody>
          <a:bodyPr/>
          <a:lstStyle/>
          <a:p>
            <a:r>
              <a:rPr lang="en-US" sz="4000" dirty="0" smtClean="0"/>
              <a:t>Social Media’s Influence:  Censorship?</a:t>
            </a:r>
            <a:endParaRPr lang="en-US" sz="4000" dirty="0"/>
          </a:p>
        </p:txBody>
      </p:sp>
      <p:sp>
        <p:nvSpPr>
          <p:cNvPr id="6" name="Vertical Text Placeholder 5"/>
          <p:cNvSpPr>
            <a:spLocks noGrp="1"/>
          </p:cNvSpPr>
          <p:nvPr>
            <p:ph type="body" orient="vert" idx="1"/>
          </p:nvPr>
        </p:nvSpPr>
        <p:spPr/>
        <p:txBody>
          <a:bodyPr vert="horz">
            <a:normAutofit fontScale="92500"/>
          </a:bodyPr>
          <a:lstStyle/>
          <a:p>
            <a:r>
              <a:rPr lang="en-US" dirty="0" smtClean="0"/>
              <a:t>More recently, social media has opened opportunities to voice opinions about children’s books in ways that have never before been so immediate or accessible.</a:t>
            </a:r>
          </a:p>
          <a:p>
            <a:r>
              <a:rPr lang="en-US" dirty="0" smtClean="0"/>
              <a:t>One effect of this is that publishers can (and do) respond to claims and discussions that certain texts are problematic, even inappropriate, in how they represent a particular culture.</a:t>
            </a:r>
          </a:p>
          <a:p>
            <a:r>
              <a:rPr lang="en-US" dirty="0" smtClean="0"/>
              <a:t>Activists use social media to work towards change in this way– pointing out concerning depictions in ways that often result in action.</a:t>
            </a:r>
            <a:endParaRPr lang="en-US" dirty="0"/>
          </a:p>
        </p:txBody>
      </p:sp>
    </p:spTree>
    <p:extLst>
      <p:ext uri="{BB962C8B-B14F-4D97-AF65-F5344CB8AC3E}">
        <p14:creationId xmlns:p14="http://schemas.microsoft.com/office/powerpoint/2010/main" val="70960319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orient="vert"/>
          </p:nvPr>
        </p:nvSpPr>
        <p:spPr>
          <a:xfrm>
            <a:off x="609600" y="609601"/>
            <a:ext cx="2832454" cy="5181600"/>
          </a:xfrm>
        </p:spPr>
        <p:txBody>
          <a:bodyPr vert="horz"/>
          <a:lstStyle/>
          <a:p>
            <a:r>
              <a:rPr lang="en-US" sz="4400" dirty="0" smtClean="0"/>
              <a:t>Scholastic Pulls from Shelves</a:t>
            </a:r>
            <a:endParaRPr lang="en-US" sz="4400" dirty="0"/>
          </a:p>
        </p:txBody>
      </p:sp>
      <p:pic>
        <p:nvPicPr>
          <p:cNvPr id="5" name="Content Placeholder 4"/>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4332574" y="833027"/>
            <a:ext cx="3804709" cy="4958173"/>
          </a:xfrm>
        </p:spPr>
      </p:pic>
    </p:spTree>
    <p:extLst>
      <p:ext uri="{BB962C8B-B14F-4D97-AF65-F5344CB8AC3E}">
        <p14:creationId xmlns:p14="http://schemas.microsoft.com/office/powerpoint/2010/main" val="188834789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smtClean="0"/>
              <a:t>A </a:t>
            </a:r>
            <a:r>
              <a:rPr lang="en-US" sz="3200" i="1" dirty="0"/>
              <a:t>Birthday Cake for George </a:t>
            </a:r>
            <a:r>
              <a:rPr lang="en-US" sz="3200" i="1" dirty="0" smtClean="0"/>
              <a:t>Washington </a:t>
            </a:r>
            <a:endParaRPr lang="en-US" sz="3200" i="1" dirty="0"/>
          </a:p>
        </p:txBody>
      </p:sp>
      <p:sp>
        <p:nvSpPr>
          <p:cNvPr id="3" name="Vertical Text Placeholder 2"/>
          <p:cNvSpPr>
            <a:spLocks noGrp="1"/>
          </p:cNvSpPr>
          <p:nvPr>
            <p:ph type="body" orient="vert" idx="1"/>
          </p:nvPr>
        </p:nvSpPr>
        <p:spPr>
          <a:xfrm>
            <a:off x="1637482" y="685801"/>
            <a:ext cx="6287318" cy="4377797"/>
          </a:xfrm>
        </p:spPr>
        <p:txBody>
          <a:bodyPr vert="horz">
            <a:normAutofit/>
          </a:bodyPr>
          <a:lstStyle/>
          <a:p>
            <a:r>
              <a:rPr lang="en-US" dirty="0"/>
              <a:t>“George Washington loves his cake! And, oh, how he depends on Hercules, his head chef, to make it for him,” reads Scholastic’s book description. “Hercules, a slave, takes great pride in baking the president’s cake.</a:t>
            </a:r>
            <a:r>
              <a:rPr lang="en-US" dirty="0" smtClean="0"/>
              <a:t>”</a:t>
            </a:r>
          </a:p>
          <a:p>
            <a:r>
              <a:rPr lang="en-US" dirty="0"/>
              <a:t>The book, which was released Jan. 5, was written by </a:t>
            </a:r>
            <a:r>
              <a:rPr lang="en-US" dirty="0" err="1"/>
              <a:t>Ramin</a:t>
            </a:r>
            <a:r>
              <a:rPr lang="en-US" dirty="0"/>
              <a:t> </a:t>
            </a:r>
            <a:r>
              <a:rPr lang="en-US" dirty="0" err="1"/>
              <a:t>Ganeshram</a:t>
            </a:r>
            <a:r>
              <a:rPr lang="en-US" dirty="0"/>
              <a:t> and illustrated by Vanessa Brantley-Newton. </a:t>
            </a:r>
            <a:r>
              <a:rPr lang="en-US" dirty="0" smtClean="0"/>
              <a:t>After receiving over </a:t>
            </a:r>
            <a:r>
              <a:rPr lang="en-US" dirty="0"/>
              <a:t>100 one-star ratings on Amazon, </a:t>
            </a:r>
            <a:r>
              <a:rPr lang="en-US" dirty="0" smtClean="0"/>
              <a:t>it was pulled from shelves and no longer sold—this occurred less than two weeks after its release date.</a:t>
            </a:r>
            <a:endParaRPr lang="en-US" dirty="0"/>
          </a:p>
        </p:txBody>
      </p:sp>
    </p:spTree>
    <p:extLst>
      <p:ext uri="{BB962C8B-B14F-4D97-AF65-F5344CB8AC3E}">
        <p14:creationId xmlns:p14="http://schemas.microsoft.com/office/powerpoint/2010/main" val="243076338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Scholastic’s Response</a:t>
            </a:r>
            <a:endParaRPr lang="en-US" sz="5400" dirty="0"/>
          </a:p>
        </p:txBody>
      </p:sp>
      <p:sp>
        <p:nvSpPr>
          <p:cNvPr id="3" name="Vertical Text Placeholder 2"/>
          <p:cNvSpPr>
            <a:spLocks noGrp="1"/>
          </p:cNvSpPr>
          <p:nvPr>
            <p:ph type="body" orient="vert" idx="1"/>
          </p:nvPr>
        </p:nvSpPr>
        <p:spPr>
          <a:xfrm>
            <a:off x="1637482" y="685801"/>
            <a:ext cx="6287318" cy="4377797"/>
          </a:xfrm>
        </p:spPr>
        <p:txBody>
          <a:bodyPr vert="horz">
            <a:normAutofit/>
          </a:bodyPr>
          <a:lstStyle/>
          <a:p>
            <a:r>
              <a:rPr lang="en-US" dirty="0" smtClean="0"/>
              <a:t>"We believe that, without more historical background on the evils of slavery than this book for younger children can provide, the book may give a false impression of the reality of the lives of slaves and therefore should be withdrawn," Scholastic said in a statement. "We do not believe this title meets the standards of appropriate presentation of information to younger children, despite the positive intentions and beliefs of the author, editor, and illustrator." </a:t>
            </a:r>
          </a:p>
          <a:p>
            <a:endParaRPr lang="en-US" dirty="0"/>
          </a:p>
        </p:txBody>
      </p:sp>
    </p:spTree>
    <p:extLst>
      <p:ext uri="{BB962C8B-B14F-4D97-AF65-F5344CB8AC3E}">
        <p14:creationId xmlns:p14="http://schemas.microsoft.com/office/powerpoint/2010/main" val="162638572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Complicated Question?</a:t>
            </a:r>
            <a:endParaRPr lang="en-US" dirty="0"/>
          </a:p>
        </p:txBody>
      </p:sp>
      <p:sp>
        <p:nvSpPr>
          <p:cNvPr id="3" name="Vertical Text Placeholder 2"/>
          <p:cNvSpPr>
            <a:spLocks noGrp="1"/>
          </p:cNvSpPr>
          <p:nvPr>
            <p:ph type="body" orient="vert" idx="1"/>
          </p:nvPr>
        </p:nvSpPr>
        <p:spPr/>
        <p:txBody>
          <a:bodyPr vert="horz"/>
          <a:lstStyle/>
          <a:p>
            <a:r>
              <a:rPr lang="en-US" dirty="0"/>
              <a:t>A Birthday Cake for George Washington was written, illustrated and edited by a diverse group of people of color, including editor Andrea Davis </a:t>
            </a:r>
            <a:r>
              <a:rPr lang="en-US" dirty="0" err="1"/>
              <a:t>Pinkney</a:t>
            </a:r>
            <a:r>
              <a:rPr lang="en-US" dirty="0"/>
              <a:t>, who is black and a winner of the Coretta Scott King Award.</a:t>
            </a:r>
          </a:p>
          <a:p>
            <a:r>
              <a:rPr lang="en-US" dirty="0" err="1"/>
              <a:t>Pinkney</a:t>
            </a:r>
            <a:r>
              <a:rPr lang="en-US" dirty="0"/>
              <a:t>, in fact, wrote a long essay in defense of the book. American history, she wrote, is a messy and nuanced affair and, yes, some slaves found happiness in some of their tasks. </a:t>
            </a:r>
          </a:p>
          <a:p>
            <a:endParaRPr lang="en-US" dirty="0"/>
          </a:p>
        </p:txBody>
      </p:sp>
    </p:spTree>
    <p:extLst>
      <p:ext uri="{BB962C8B-B14F-4D97-AF65-F5344CB8AC3E}">
        <p14:creationId xmlns:p14="http://schemas.microsoft.com/office/powerpoint/2010/main" val="204536810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Andrea Davis </a:t>
            </a:r>
            <a:r>
              <a:rPr lang="en-US" dirty="0" err="1" smtClean="0"/>
              <a:t>Pinkney</a:t>
            </a:r>
            <a:endParaRPr lang="en-US" dirty="0"/>
          </a:p>
        </p:txBody>
      </p:sp>
      <p:sp>
        <p:nvSpPr>
          <p:cNvPr id="3" name="Vertical Text Placeholder 2"/>
          <p:cNvSpPr>
            <a:spLocks noGrp="1"/>
          </p:cNvSpPr>
          <p:nvPr>
            <p:ph type="body" orient="vert" idx="1"/>
          </p:nvPr>
        </p:nvSpPr>
        <p:spPr>
          <a:xfrm>
            <a:off x="1235792" y="685801"/>
            <a:ext cx="7085248" cy="4190999"/>
          </a:xfrm>
        </p:spPr>
        <p:txBody>
          <a:bodyPr vert="horz">
            <a:normAutofit fontScale="77500" lnSpcReduction="20000"/>
          </a:bodyPr>
          <a:lstStyle/>
          <a:p>
            <a:r>
              <a:rPr lang="en-US" dirty="0"/>
              <a:t>"Hercules was well known throughout Philadelphia. He was a highly regarded chef and a dapper dresser, who insisted on perfection in his kitchen. George Washington depended on Hercules to make him the perfect birthday cake. Hercules is often thought of by culinary historians as the first celebrity chef in America. On each day of the year ― and especially on the president's birthday ― Hercules ruled the kitchen. He was quite proud of his status in the Washington home, and he lived a life of near-freedom. But as the founding fathers knew (and as the author notes) being 'almost-free' is not the same as being free. Hercules dreamed of his own liberty.</a:t>
            </a:r>
          </a:p>
          <a:p>
            <a:r>
              <a:rPr lang="en-US" dirty="0"/>
              <a:t>"Delia, Hercules' daughter, often worked alongside her father, and was also keenly aware of her life as an enslaved person. In </a:t>
            </a:r>
            <a:r>
              <a:rPr lang="en-US" i="1" dirty="0"/>
              <a:t>A Birthday Cake for George Washington</a:t>
            </a:r>
            <a:r>
              <a:rPr lang="en-US" dirty="0"/>
              <a:t>, young Delia tells us the story of how her remarkable father does the impossible and makes a birthday cake for the most famous man in America—without any sugar. The story illuminates Hercules' purposeful work as a chef and the pride young Delia feels at the tremendous achievements of her father. The book concludes with Hercules' whole story and what it means when you and your loved ones will never savor the sweet taste of freedom."</a:t>
            </a:r>
          </a:p>
          <a:p>
            <a:endParaRPr lang="en-US" dirty="0"/>
          </a:p>
        </p:txBody>
      </p:sp>
    </p:spTree>
    <p:extLst>
      <p:ext uri="{BB962C8B-B14F-4D97-AF65-F5344CB8AC3E}">
        <p14:creationId xmlns:p14="http://schemas.microsoft.com/office/powerpoint/2010/main" val="19176700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54000" y="749300"/>
            <a:ext cx="8636000" cy="5359400"/>
          </a:xfrm>
          <a:prstGeom prst="rect">
            <a:avLst/>
          </a:prstGeom>
        </p:spPr>
      </p:pic>
    </p:spTree>
    <p:extLst>
      <p:ext uri="{BB962C8B-B14F-4D97-AF65-F5344CB8AC3E}">
        <p14:creationId xmlns:p14="http://schemas.microsoft.com/office/powerpoint/2010/main" val="44542963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317500"/>
            <a:ext cx="9144000" cy="6220800"/>
          </a:xfrm>
          <a:prstGeom prst="rect">
            <a:avLst/>
          </a:prstGeom>
        </p:spPr>
      </p:pic>
    </p:spTree>
    <p:extLst>
      <p:ext uri="{BB962C8B-B14F-4D97-AF65-F5344CB8AC3E}">
        <p14:creationId xmlns:p14="http://schemas.microsoft.com/office/powerpoint/2010/main" val="43057095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92100"/>
            <a:ext cx="9144000" cy="6269126"/>
          </a:xfrm>
          <a:prstGeom prst="rect">
            <a:avLst/>
          </a:prstGeom>
        </p:spPr>
      </p:pic>
    </p:spTree>
    <p:extLst>
      <p:ext uri="{BB962C8B-B14F-4D97-AF65-F5344CB8AC3E}">
        <p14:creationId xmlns:p14="http://schemas.microsoft.com/office/powerpoint/2010/main" val="36956009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92100"/>
            <a:ext cx="9144000" cy="6265603"/>
          </a:xfrm>
          <a:prstGeom prst="rect">
            <a:avLst/>
          </a:prstGeom>
        </p:spPr>
      </p:pic>
    </p:spTree>
    <p:extLst>
      <p:ext uri="{BB962C8B-B14F-4D97-AF65-F5344CB8AC3E}">
        <p14:creationId xmlns:p14="http://schemas.microsoft.com/office/powerpoint/2010/main" val="150288285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14300"/>
            <a:ext cx="9144000" cy="6621517"/>
          </a:xfrm>
          <a:prstGeom prst="rect">
            <a:avLst/>
          </a:prstGeom>
        </p:spPr>
      </p:pic>
    </p:spTree>
    <p:extLst>
      <p:ext uri="{BB962C8B-B14F-4D97-AF65-F5344CB8AC3E}">
        <p14:creationId xmlns:p14="http://schemas.microsoft.com/office/powerpoint/2010/main" val="423872784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79400"/>
            <a:ext cx="9144000" cy="6276073"/>
          </a:xfrm>
          <a:prstGeom prst="rect">
            <a:avLst/>
          </a:prstGeom>
        </p:spPr>
      </p:pic>
    </p:spTree>
    <p:extLst>
      <p:ext uri="{BB962C8B-B14F-4D97-AF65-F5344CB8AC3E}">
        <p14:creationId xmlns:p14="http://schemas.microsoft.com/office/powerpoint/2010/main" val="419778010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8717" y="241300"/>
            <a:ext cx="3959852" cy="5186263"/>
          </a:xfrm>
          <a:prstGeom prst="rect">
            <a:avLst/>
          </a:prstGeom>
        </p:spPr>
      </p:pic>
      <p:pic>
        <p:nvPicPr>
          <p:cNvPr id="3" name="Picture 2"/>
          <p:cNvPicPr>
            <a:picLocks noChangeAspect="1"/>
          </p:cNvPicPr>
          <p:nvPr/>
        </p:nvPicPr>
        <p:blipFill>
          <a:blip r:embed="rId3"/>
          <a:stretch>
            <a:fillRect/>
          </a:stretch>
        </p:blipFill>
        <p:spPr>
          <a:xfrm>
            <a:off x="4783775" y="1242918"/>
            <a:ext cx="4118254" cy="5348382"/>
          </a:xfrm>
          <a:prstGeom prst="rect">
            <a:avLst/>
          </a:prstGeom>
        </p:spPr>
      </p:pic>
    </p:spTree>
    <p:extLst>
      <p:ext uri="{BB962C8B-B14F-4D97-AF65-F5344CB8AC3E}">
        <p14:creationId xmlns:p14="http://schemas.microsoft.com/office/powerpoint/2010/main" val="156011123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a:bodyPr>
          <a:lstStyle/>
          <a:p>
            <a:r>
              <a:rPr lang="en-US" dirty="0" smtClean="0"/>
              <a:t>Is the removal of </a:t>
            </a:r>
            <a:r>
              <a:rPr lang="en-US" i="1" dirty="0" smtClean="0"/>
              <a:t>A Birthday Cake for George Washington</a:t>
            </a:r>
            <a:r>
              <a:rPr lang="en-US" dirty="0" smtClean="0"/>
              <a:t> censorship?  </a:t>
            </a:r>
          </a:p>
          <a:p>
            <a:r>
              <a:rPr lang="en-US" dirty="0" smtClean="0"/>
              <a:t>Do you think that it was right or necessary for scholastic to pull the text?  Why or why not?</a:t>
            </a:r>
          </a:p>
          <a:p>
            <a:r>
              <a:rPr lang="en-US" dirty="0" smtClean="0"/>
              <a:t>Why is it important to represent minority individuals and historical experiences with accuracy and respect?  How is this task sometimes more difficult than it seems?</a:t>
            </a:r>
            <a:endParaRPr lang="en-US" dirty="0"/>
          </a:p>
        </p:txBody>
      </p:sp>
      <p:sp>
        <p:nvSpPr>
          <p:cNvPr id="6" name="Title 5"/>
          <p:cNvSpPr>
            <a:spLocks noGrp="1"/>
          </p:cNvSpPr>
          <p:nvPr>
            <p:ph type="title"/>
          </p:nvPr>
        </p:nvSpPr>
        <p:spPr/>
        <p:txBody>
          <a:bodyPr/>
          <a:lstStyle/>
          <a:p>
            <a:r>
              <a:rPr lang="en-US" dirty="0" smtClean="0"/>
              <a:t>Questions to Consider</a:t>
            </a:r>
            <a:endParaRPr lang="en-US" dirty="0"/>
          </a:p>
        </p:txBody>
      </p:sp>
    </p:spTree>
    <p:extLst>
      <p:ext uri="{BB962C8B-B14F-4D97-AF65-F5344CB8AC3E}">
        <p14:creationId xmlns:p14="http://schemas.microsoft.com/office/powerpoint/2010/main" val="216635159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Looking to the Future of Children’s Literature</a:t>
            </a:r>
            <a:endParaRPr lang="en-US" dirty="0"/>
          </a:p>
        </p:txBody>
      </p:sp>
      <p:sp>
        <p:nvSpPr>
          <p:cNvPr id="3" name="Title 2"/>
          <p:cNvSpPr>
            <a:spLocks noGrp="1"/>
          </p:cNvSpPr>
          <p:nvPr>
            <p:ph type="title"/>
          </p:nvPr>
        </p:nvSpPr>
        <p:spPr/>
        <p:txBody>
          <a:bodyPr/>
          <a:lstStyle/>
          <a:p>
            <a:r>
              <a:rPr lang="en-US" sz="4400" dirty="0" smtClean="0"/>
              <a:t>A Unique Social Movement:</a:t>
            </a:r>
            <a:br>
              <a:rPr lang="en-US" sz="4400" dirty="0" smtClean="0"/>
            </a:br>
            <a:r>
              <a:rPr lang="en-US" sz="4400" dirty="0" smtClean="0"/>
              <a:t>#</a:t>
            </a:r>
            <a:r>
              <a:rPr lang="en-US" sz="4400" dirty="0" err="1" smtClean="0"/>
              <a:t>WeNeedDiverseBooks</a:t>
            </a:r>
            <a:endParaRPr lang="en-US" sz="4400" dirty="0"/>
          </a:p>
        </p:txBody>
      </p:sp>
    </p:spTree>
    <p:extLst>
      <p:ext uri="{BB962C8B-B14F-4D97-AF65-F5344CB8AC3E}">
        <p14:creationId xmlns:p14="http://schemas.microsoft.com/office/powerpoint/2010/main" val="58244585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Screenshot 2018-01-08 14.02.46.png">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rcRect l="9920" r="9920"/>
          <a:stretch>
            <a:fillRect/>
          </a:stretch>
        </p:blipFill>
        <p:spPr/>
      </p:pic>
      <p:sp>
        <p:nvSpPr>
          <p:cNvPr id="4" name="Vertical Title 3"/>
          <p:cNvSpPr>
            <a:spLocks noGrp="1"/>
          </p:cNvSpPr>
          <p:nvPr>
            <p:ph type="title"/>
          </p:nvPr>
        </p:nvSpPr>
        <p:spPr/>
        <p:txBody>
          <a:bodyPr/>
          <a:lstStyle/>
          <a:p>
            <a:r>
              <a:rPr lang="en-US" sz="4000" dirty="0" smtClean="0"/>
              <a:t>A Mission and a Message</a:t>
            </a:r>
            <a:endParaRPr lang="en-US" sz="4000" dirty="0"/>
          </a:p>
        </p:txBody>
      </p:sp>
    </p:spTree>
    <p:extLst>
      <p:ext uri="{BB962C8B-B14F-4D97-AF65-F5344CB8AC3E}">
        <p14:creationId xmlns:p14="http://schemas.microsoft.com/office/powerpoint/2010/main" val="2230994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4826" y="685801"/>
            <a:ext cx="6324774" cy="3893162"/>
          </a:xfrm>
        </p:spPr>
        <p:txBody>
          <a:bodyPr>
            <a:normAutofit fontScale="92500" lnSpcReduction="20000"/>
          </a:bodyPr>
          <a:lstStyle/>
          <a:p>
            <a:r>
              <a:rPr lang="en-US" dirty="0"/>
              <a:t>What started as a </a:t>
            </a:r>
            <a:r>
              <a:rPr lang="en-US" dirty="0" err="1"/>
              <a:t>hashtag</a:t>
            </a:r>
            <a:r>
              <a:rPr lang="en-US" dirty="0"/>
              <a:t> response to an all-white, all-male panel of children's book authors at a 2014 </a:t>
            </a:r>
            <a:r>
              <a:rPr lang="en-US" dirty="0" err="1"/>
              <a:t>BookCon</a:t>
            </a:r>
            <a:r>
              <a:rPr lang="en-US" dirty="0"/>
              <a:t> reader event has resulted in a newly-published book aiming to promote diversity in children's literature.</a:t>
            </a:r>
          </a:p>
          <a:p>
            <a:r>
              <a:rPr lang="en-US" dirty="0"/>
              <a:t>Since 2014, the </a:t>
            </a:r>
            <a:r>
              <a:rPr lang="en-US" dirty="0" err="1"/>
              <a:t>hashtag</a:t>
            </a:r>
            <a:r>
              <a:rPr lang="en-US" dirty="0"/>
              <a:t> #</a:t>
            </a:r>
            <a:r>
              <a:rPr lang="en-US" dirty="0" err="1"/>
              <a:t>WeNeedDiverseBooks</a:t>
            </a:r>
            <a:r>
              <a:rPr lang="en-US" dirty="0"/>
              <a:t> has grown into the We Need Diverse Books (WNDB) nonprofit organization supporting diversity in children’s literature with special events, panel discussions, writing contests, grant awards, mentorships, resources for teachers and librarians, </a:t>
            </a:r>
          </a:p>
          <a:p>
            <a:r>
              <a:rPr lang="en-US" dirty="0" smtClean="0"/>
              <a:t>Now</a:t>
            </a:r>
            <a:r>
              <a:rPr lang="en-US" dirty="0"/>
              <a:t>, its first book — “Flying Lessons &amp; Other Stories,” a middle-grade anthology for children ages 8 to 12 released this week by Crown Books for Young Readers.</a:t>
            </a:r>
          </a:p>
          <a:p>
            <a:endParaRPr lang="en-US" dirty="0"/>
          </a:p>
        </p:txBody>
      </p:sp>
      <p:sp>
        <p:nvSpPr>
          <p:cNvPr id="3" name="Title 2"/>
          <p:cNvSpPr>
            <a:spLocks noGrp="1"/>
          </p:cNvSpPr>
          <p:nvPr>
            <p:ph type="title"/>
          </p:nvPr>
        </p:nvSpPr>
        <p:spPr>
          <a:xfrm>
            <a:off x="777240" y="5060627"/>
            <a:ext cx="7543800" cy="914400"/>
          </a:xfrm>
        </p:spPr>
        <p:txBody>
          <a:bodyPr/>
          <a:lstStyle/>
          <a:p>
            <a:r>
              <a:rPr lang="en-US" sz="4800" dirty="0" smtClean="0"/>
              <a:t>From </a:t>
            </a:r>
            <a:r>
              <a:rPr lang="en-US" sz="4800" dirty="0" err="1" smtClean="0"/>
              <a:t>Hashtag</a:t>
            </a:r>
            <a:r>
              <a:rPr lang="en-US" sz="4800" dirty="0" smtClean="0"/>
              <a:t> to Movement to Book</a:t>
            </a:r>
            <a:endParaRPr lang="en-US" sz="4800" dirty="0"/>
          </a:p>
        </p:txBody>
      </p:sp>
    </p:spTree>
    <p:extLst>
      <p:ext uri="{BB962C8B-B14F-4D97-AF65-F5344CB8AC3E}">
        <p14:creationId xmlns:p14="http://schemas.microsoft.com/office/powerpoint/2010/main" val="635281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a:bodyPr>
          <a:lstStyle/>
          <a:p>
            <a:r>
              <a:rPr lang="en-US" dirty="0" smtClean="0"/>
              <a:t>Why is the </a:t>
            </a:r>
            <a:r>
              <a:rPr lang="en-US" dirty="0"/>
              <a:t>#</a:t>
            </a:r>
            <a:r>
              <a:rPr lang="en-US" dirty="0" err="1"/>
              <a:t>WeNeedDiverseBooks</a:t>
            </a:r>
            <a:r>
              <a:rPr lang="en-US" dirty="0"/>
              <a:t> </a:t>
            </a:r>
            <a:r>
              <a:rPr lang="en-US" dirty="0" smtClean="0"/>
              <a:t>movement necessary?  Why might this have been difficult to achieve in the past?</a:t>
            </a:r>
          </a:p>
          <a:p>
            <a:r>
              <a:rPr lang="en-US" dirty="0" smtClean="0"/>
              <a:t>What works about the #</a:t>
            </a:r>
            <a:r>
              <a:rPr lang="en-US" dirty="0" err="1" smtClean="0"/>
              <a:t>WeNeedDiverseBooks</a:t>
            </a:r>
            <a:r>
              <a:rPr lang="en-US" dirty="0" smtClean="0"/>
              <a:t> movement?  What is unique about this moment in history that makes it possible?</a:t>
            </a:r>
          </a:p>
          <a:p>
            <a:r>
              <a:rPr lang="en-US" dirty="0" smtClean="0"/>
              <a:t>How must readers and critics be aware of both “more,” but sometimes also “better.”  How does the intersection of these concepts complicate the movement?  </a:t>
            </a:r>
            <a:endParaRPr lang="en-US" dirty="0"/>
          </a:p>
        </p:txBody>
      </p:sp>
      <p:sp>
        <p:nvSpPr>
          <p:cNvPr id="6" name="Title 5"/>
          <p:cNvSpPr>
            <a:spLocks noGrp="1"/>
          </p:cNvSpPr>
          <p:nvPr>
            <p:ph type="title"/>
          </p:nvPr>
        </p:nvSpPr>
        <p:spPr/>
        <p:txBody>
          <a:bodyPr/>
          <a:lstStyle/>
          <a:p>
            <a:r>
              <a:rPr lang="en-US" dirty="0" smtClean="0"/>
              <a:t>Questions to Consider</a:t>
            </a:r>
            <a:endParaRPr lang="en-US" dirty="0"/>
          </a:p>
        </p:txBody>
      </p:sp>
    </p:spTree>
    <p:extLst>
      <p:ext uri="{BB962C8B-B14F-4D97-AF65-F5344CB8AC3E}">
        <p14:creationId xmlns:p14="http://schemas.microsoft.com/office/powerpoint/2010/main" val="3763868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fontScale="92500" lnSpcReduction="20000"/>
          </a:bodyPr>
          <a:lstStyle/>
          <a:p>
            <a:r>
              <a:rPr lang="en-US" dirty="0" smtClean="0"/>
              <a:t>Have there been increases in diverse books, and what books are gaining acclaim?</a:t>
            </a:r>
            <a:endParaRPr lang="en-US" dirty="0"/>
          </a:p>
        </p:txBody>
      </p:sp>
      <p:sp>
        <p:nvSpPr>
          <p:cNvPr id="3" name="Title 2"/>
          <p:cNvSpPr>
            <a:spLocks noGrp="1"/>
          </p:cNvSpPr>
          <p:nvPr>
            <p:ph type="title"/>
          </p:nvPr>
        </p:nvSpPr>
        <p:spPr/>
        <p:txBody>
          <a:bodyPr/>
          <a:lstStyle/>
          <a:p>
            <a:r>
              <a:rPr lang="en-US" sz="4400" dirty="0" smtClean="0"/>
              <a:t>Award Winners:  Taking Notice</a:t>
            </a:r>
            <a:endParaRPr lang="en-US" sz="4400" dirty="0"/>
          </a:p>
        </p:txBody>
      </p:sp>
    </p:spTree>
    <p:extLst>
      <p:ext uri="{BB962C8B-B14F-4D97-AF65-F5344CB8AC3E}">
        <p14:creationId xmlns:p14="http://schemas.microsoft.com/office/powerpoint/2010/main" val="18644860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stretch>
            <a:fillRect/>
          </a:stretch>
        </p:blipFill>
        <p:spPr>
          <a:xfrm>
            <a:off x="4365390" y="3818930"/>
            <a:ext cx="2088625" cy="1515069"/>
          </a:xfrm>
          <a:prstGeom prst="rect">
            <a:avLst/>
          </a:prstGeom>
        </p:spPr>
      </p:pic>
      <p:sp>
        <p:nvSpPr>
          <p:cNvPr id="2" name="Title 1"/>
          <p:cNvSpPr>
            <a:spLocks noGrp="1"/>
          </p:cNvSpPr>
          <p:nvPr>
            <p:ph type="title"/>
          </p:nvPr>
        </p:nvSpPr>
        <p:spPr>
          <a:xfrm>
            <a:off x="777240" y="5334000"/>
            <a:ext cx="7543800" cy="914400"/>
          </a:xfrm>
        </p:spPr>
        <p:txBody>
          <a:bodyPr/>
          <a:lstStyle/>
          <a:p>
            <a:r>
              <a:rPr lang="en-US" sz="3600" dirty="0" smtClean="0"/>
              <a:t>Past Winners</a:t>
            </a:r>
            <a:endParaRPr lang="en-US" sz="3600" dirty="0"/>
          </a:p>
        </p:txBody>
      </p:sp>
      <p:pic>
        <p:nvPicPr>
          <p:cNvPr id="3" name="Picture 2"/>
          <p:cNvPicPr>
            <a:picLocks noChangeAspect="1"/>
          </p:cNvPicPr>
          <p:nvPr/>
        </p:nvPicPr>
        <p:blipFill>
          <a:blip r:embed="rId3"/>
          <a:stretch>
            <a:fillRect/>
          </a:stretch>
        </p:blipFill>
        <p:spPr>
          <a:xfrm>
            <a:off x="374981" y="284096"/>
            <a:ext cx="1572491" cy="1915725"/>
          </a:xfrm>
          <a:prstGeom prst="rect">
            <a:avLst/>
          </a:prstGeom>
        </p:spPr>
      </p:pic>
      <p:pic>
        <p:nvPicPr>
          <p:cNvPr id="5" name="Picture 4"/>
          <p:cNvPicPr>
            <a:picLocks noChangeAspect="1"/>
          </p:cNvPicPr>
          <p:nvPr/>
        </p:nvPicPr>
        <p:blipFill>
          <a:blip r:embed="rId4"/>
          <a:stretch>
            <a:fillRect/>
          </a:stretch>
        </p:blipFill>
        <p:spPr>
          <a:xfrm>
            <a:off x="1821281" y="284096"/>
            <a:ext cx="1659512" cy="2072231"/>
          </a:xfrm>
          <a:prstGeom prst="rect">
            <a:avLst/>
          </a:prstGeom>
        </p:spPr>
      </p:pic>
      <p:pic>
        <p:nvPicPr>
          <p:cNvPr id="6" name="Picture 5"/>
          <p:cNvPicPr>
            <a:picLocks noChangeAspect="1"/>
          </p:cNvPicPr>
          <p:nvPr/>
        </p:nvPicPr>
        <p:blipFill>
          <a:blip r:embed="rId5"/>
          <a:stretch>
            <a:fillRect/>
          </a:stretch>
        </p:blipFill>
        <p:spPr>
          <a:xfrm>
            <a:off x="3258255" y="284096"/>
            <a:ext cx="2394254" cy="1911413"/>
          </a:xfrm>
          <a:prstGeom prst="rect">
            <a:avLst/>
          </a:prstGeom>
        </p:spPr>
      </p:pic>
      <p:pic>
        <p:nvPicPr>
          <p:cNvPr id="7" name="Picture 6"/>
          <p:cNvPicPr>
            <a:picLocks noChangeAspect="1"/>
          </p:cNvPicPr>
          <p:nvPr/>
        </p:nvPicPr>
        <p:blipFill>
          <a:blip r:embed="rId6"/>
          <a:stretch>
            <a:fillRect/>
          </a:stretch>
        </p:blipFill>
        <p:spPr>
          <a:xfrm>
            <a:off x="5079535" y="284096"/>
            <a:ext cx="2270457" cy="1738105"/>
          </a:xfrm>
          <a:prstGeom prst="rect">
            <a:avLst/>
          </a:prstGeom>
        </p:spPr>
      </p:pic>
      <p:pic>
        <p:nvPicPr>
          <p:cNvPr id="8" name="Picture 7"/>
          <p:cNvPicPr>
            <a:picLocks noChangeAspect="1"/>
          </p:cNvPicPr>
          <p:nvPr/>
        </p:nvPicPr>
        <p:blipFill>
          <a:blip r:embed="rId7"/>
          <a:stretch>
            <a:fillRect/>
          </a:stretch>
        </p:blipFill>
        <p:spPr>
          <a:xfrm>
            <a:off x="7349992" y="284096"/>
            <a:ext cx="1381211" cy="1982983"/>
          </a:xfrm>
          <a:prstGeom prst="rect">
            <a:avLst/>
          </a:prstGeom>
        </p:spPr>
      </p:pic>
      <p:pic>
        <p:nvPicPr>
          <p:cNvPr id="9" name="Picture 8"/>
          <p:cNvPicPr>
            <a:picLocks noChangeAspect="1"/>
          </p:cNvPicPr>
          <p:nvPr/>
        </p:nvPicPr>
        <p:blipFill>
          <a:blip r:embed="rId8"/>
          <a:stretch>
            <a:fillRect/>
          </a:stretch>
        </p:blipFill>
        <p:spPr>
          <a:xfrm>
            <a:off x="386283" y="2199821"/>
            <a:ext cx="1561189" cy="1561189"/>
          </a:xfrm>
          <a:prstGeom prst="rect">
            <a:avLst/>
          </a:prstGeom>
        </p:spPr>
      </p:pic>
      <p:pic>
        <p:nvPicPr>
          <p:cNvPr id="11" name="Picture 10"/>
          <p:cNvPicPr>
            <a:picLocks noChangeAspect="1"/>
          </p:cNvPicPr>
          <p:nvPr/>
        </p:nvPicPr>
        <p:blipFill>
          <a:blip r:embed="rId9"/>
          <a:stretch>
            <a:fillRect/>
          </a:stretch>
        </p:blipFill>
        <p:spPr>
          <a:xfrm>
            <a:off x="3721701" y="2025880"/>
            <a:ext cx="2158535" cy="1735130"/>
          </a:xfrm>
          <a:prstGeom prst="rect">
            <a:avLst/>
          </a:prstGeom>
        </p:spPr>
      </p:pic>
      <p:pic>
        <p:nvPicPr>
          <p:cNvPr id="12" name="Picture 11"/>
          <p:cNvPicPr>
            <a:picLocks noChangeAspect="1"/>
          </p:cNvPicPr>
          <p:nvPr/>
        </p:nvPicPr>
        <p:blipFill rotWithShape="1">
          <a:blip r:embed="rId10"/>
          <a:srcRect b="17467"/>
          <a:stretch/>
        </p:blipFill>
        <p:spPr>
          <a:xfrm>
            <a:off x="5688046" y="1907975"/>
            <a:ext cx="1514245" cy="1851625"/>
          </a:xfrm>
          <a:prstGeom prst="rect">
            <a:avLst/>
          </a:prstGeom>
        </p:spPr>
      </p:pic>
      <p:pic>
        <p:nvPicPr>
          <p:cNvPr id="13" name="Picture 12"/>
          <p:cNvPicPr>
            <a:picLocks noChangeAspect="1"/>
          </p:cNvPicPr>
          <p:nvPr/>
        </p:nvPicPr>
        <p:blipFill>
          <a:blip r:embed="rId11"/>
          <a:stretch>
            <a:fillRect/>
          </a:stretch>
        </p:blipFill>
        <p:spPr>
          <a:xfrm>
            <a:off x="7349991" y="2195509"/>
            <a:ext cx="1381211" cy="1767008"/>
          </a:xfrm>
          <a:prstGeom prst="rect">
            <a:avLst/>
          </a:prstGeom>
        </p:spPr>
      </p:pic>
      <p:pic>
        <p:nvPicPr>
          <p:cNvPr id="14" name="Picture 13"/>
          <p:cNvPicPr>
            <a:picLocks noChangeAspect="1"/>
          </p:cNvPicPr>
          <p:nvPr/>
        </p:nvPicPr>
        <p:blipFill rotWithShape="1">
          <a:blip r:embed="rId12"/>
          <a:srcRect l="11279"/>
          <a:stretch/>
        </p:blipFill>
        <p:spPr>
          <a:xfrm>
            <a:off x="386283" y="3759600"/>
            <a:ext cx="1614109" cy="1574399"/>
          </a:xfrm>
          <a:prstGeom prst="rect">
            <a:avLst/>
          </a:prstGeom>
        </p:spPr>
      </p:pic>
      <p:pic>
        <p:nvPicPr>
          <p:cNvPr id="15" name="Picture 14"/>
          <p:cNvPicPr>
            <a:picLocks noChangeAspect="1"/>
          </p:cNvPicPr>
          <p:nvPr/>
        </p:nvPicPr>
        <p:blipFill>
          <a:blip r:embed="rId13"/>
          <a:stretch>
            <a:fillRect/>
          </a:stretch>
        </p:blipFill>
        <p:spPr>
          <a:xfrm>
            <a:off x="1724934" y="3923344"/>
            <a:ext cx="1533321" cy="1410655"/>
          </a:xfrm>
          <a:prstGeom prst="rect">
            <a:avLst/>
          </a:prstGeom>
        </p:spPr>
      </p:pic>
      <p:pic>
        <p:nvPicPr>
          <p:cNvPr id="10" name="Picture 9"/>
          <p:cNvPicPr>
            <a:picLocks noChangeAspect="1"/>
          </p:cNvPicPr>
          <p:nvPr/>
        </p:nvPicPr>
        <p:blipFill>
          <a:blip r:embed="rId14"/>
          <a:stretch>
            <a:fillRect/>
          </a:stretch>
        </p:blipFill>
        <p:spPr>
          <a:xfrm>
            <a:off x="1947472" y="2022201"/>
            <a:ext cx="1774229" cy="1951652"/>
          </a:xfrm>
          <a:prstGeom prst="rect">
            <a:avLst/>
          </a:prstGeom>
        </p:spPr>
      </p:pic>
      <p:pic>
        <p:nvPicPr>
          <p:cNvPr id="4" name="Picture 3"/>
          <p:cNvPicPr>
            <a:picLocks noChangeAspect="1"/>
          </p:cNvPicPr>
          <p:nvPr/>
        </p:nvPicPr>
        <p:blipFill>
          <a:blip r:embed="rId15"/>
          <a:stretch>
            <a:fillRect/>
          </a:stretch>
        </p:blipFill>
        <p:spPr>
          <a:xfrm>
            <a:off x="6454015" y="3923344"/>
            <a:ext cx="1214482" cy="1351325"/>
          </a:xfrm>
          <a:prstGeom prst="rect">
            <a:avLst/>
          </a:prstGeom>
        </p:spPr>
      </p:pic>
      <p:pic>
        <p:nvPicPr>
          <p:cNvPr id="16" name="Picture 15"/>
          <p:cNvPicPr>
            <a:picLocks noChangeAspect="1"/>
          </p:cNvPicPr>
          <p:nvPr/>
        </p:nvPicPr>
        <p:blipFill>
          <a:blip r:embed="rId16"/>
          <a:stretch>
            <a:fillRect/>
          </a:stretch>
        </p:blipFill>
        <p:spPr>
          <a:xfrm>
            <a:off x="3258255" y="3759600"/>
            <a:ext cx="1432428" cy="1515069"/>
          </a:xfrm>
          <a:prstGeom prst="rect">
            <a:avLst/>
          </a:prstGeom>
        </p:spPr>
      </p:pic>
      <p:pic>
        <p:nvPicPr>
          <p:cNvPr id="18" name="Picture 17"/>
          <p:cNvPicPr>
            <a:picLocks noChangeAspect="1"/>
          </p:cNvPicPr>
          <p:nvPr/>
        </p:nvPicPr>
        <p:blipFill>
          <a:blip r:embed="rId17"/>
          <a:stretch>
            <a:fillRect/>
          </a:stretch>
        </p:blipFill>
        <p:spPr>
          <a:xfrm>
            <a:off x="7668497" y="3973853"/>
            <a:ext cx="1062706" cy="1361081"/>
          </a:xfrm>
          <a:prstGeom prst="rect">
            <a:avLst/>
          </a:prstGeom>
        </p:spPr>
      </p:pic>
    </p:spTree>
    <p:extLst>
      <p:ext uri="{BB962C8B-B14F-4D97-AF65-F5344CB8AC3E}">
        <p14:creationId xmlns:p14="http://schemas.microsoft.com/office/powerpoint/2010/main" val="3272394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What about more recently?</a:t>
            </a:r>
            <a:endParaRPr lang="en-US" sz="3600" dirty="0"/>
          </a:p>
        </p:txBody>
      </p:sp>
      <p:pic>
        <p:nvPicPr>
          <p:cNvPr id="4" name="Picture 3"/>
          <p:cNvPicPr>
            <a:picLocks noChangeAspect="1"/>
          </p:cNvPicPr>
          <p:nvPr/>
        </p:nvPicPr>
        <p:blipFill>
          <a:blip r:embed="rId2"/>
          <a:stretch>
            <a:fillRect/>
          </a:stretch>
        </p:blipFill>
        <p:spPr>
          <a:xfrm>
            <a:off x="1945502" y="638004"/>
            <a:ext cx="6118997" cy="4238796"/>
          </a:xfrm>
          <a:prstGeom prst="rect">
            <a:avLst/>
          </a:prstGeom>
        </p:spPr>
      </p:pic>
    </p:spTree>
    <p:extLst>
      <p:ext uri="{BB962C8B-B14F-4D97-AF65-F5344CB8AC3E}">
        <p14:creationId xmlns:p14="http://schemas.microsoft.com/office/powerpoint/2010/main" val="539211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What about more recently?</a:t>
            </a:r>
            <a:endParaRPr lang="en-US" sz="3600" dirty="0"/>
          </a:p>
        </p:txBody>
      </p:sp>
      <p:pic>
        <p:nvPicPr>
          <p:cNvPr id="3" name="Picture 2"/>
          <p:cNvPicPr>
            <a:picLocks noChangeAspect="1"/>
          </p:cNvPicPr>
          <p:nvPr/>
        </p:nvPicPr>
        <p:blipFill>
          <a:blip r:embed="rId2"/>
          <a:stretch>
            <a:fillRect/>
          </a:stretch>
        </p:blipFill>
        <p:spPr>
          <a:xfrm>
            <a:off x="1664458" y="346983"/>
            <a:ext cx="6504959" cy="4529817"/>
          </a:xfrm>
          <a:prstGeom prst="rect">
            <a:avLst/>
          </a:prstGeom>
        </p:spPr>
      </p:pic>
    </p:spTree>
    <p:extLst>
      <p:ext uri="{BB962C8B-B14F-4D97-AF65-F5344CB8AC3E}">
        <p14:creationId xmlns:p14="http://schemas.microsoft.com/office/powerpoint/2010/main" val="29496833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What about more recently?</a:t>
            </a:r>
            <a:endParaRPr lang="en-US" sz="3600" dirty="0"/>
          </a:p>
        </p:txBody>
      </p:sp>
      <p:pic>
        <p:nvPicPr>
          <p:cNvPr id="4" name="Picture 3"/>
          <p:cNvPicPr>
            <a:picLocks noChangeAspect="1"/>
          </p:cNvPicPr>
          <p:nvPr/>
        </p:nvPicPr>
        <p:blipFill>
          <a:blip r:embed="rId2"/>
          <a:stretch>
            <a:fillRect/>
          </a:stretch>
        </p:blipFill>
        <p:spPr>
          <a:xfrm>
            <a:off x="1780989" y="800100"/>
            <a:ext cx="5436809" cy="4092434"/>
          </a:xfrm>
          <a:prstGeom prst="rect">
            <a:avLst/>
          </a:prstGeom>
        </p:spPr>
      </p:pic>
    </p:spTree>
    <p:extLst>
      <p:ext uri="{BB962C8B-B14F-4D97-AF65-F5344CB8AC3E}">
        <p14:creationId xmlns:p14="http://schemas.microsoft.com/office/powerpoint/2010/main" val="2498086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What about more recently?</a:t>
            </a:r>
            <a:endParaRPr lang="en-US" sz="3600" dirty="0"/>
          </a:p>
        </p:txBody>
      </p:sp>
      <p:pic>
        <p:nvPicPr>
          <p:cNvPr id="4" name="Picture 3"/>
          <p:cNvPicPr>
            <a:picLocks noChangeAspect="1"/>
          </p:cNvPicPr>
          <p:nvPr/>
        </p:nvPicPr>
        <p:blipFill>
          <a:blip r:embed="rId2"/>
          <a:stretch>
            <a:fillRect/>
          </a:stretch>
        </p:blipFill>
        <p:spPr>
          <a:xfrm>
            <a:off x="3270123" y="802959"/>
            <a:ext cx="2769933" cy="3957047"/>
          </a:xfrm>
          <a:prstGeom prst="rect">
            <a:avLst/>
          </a:prstGeom>
        </p:spPr>
      </p:pic>
      <p:pic>
        <p:nvPicPr>
          <p:cNvPr id="6" name="Picture 5"/>
          <p:cNvPicPr>
            <a:picLocks noChangeAspect="1"/>
          </p:cNvPicPr>
          <p:nvPr/>
        </p:nvPicPr>
        <p:blipFill>
          <a:blip r:embed="rId3"/>
          <a:stretch>
            <a:fillRect/>
          </a:stretch>
        </p:blipFill>
        <p:spPr>
          <a:xfrm>
            <a:off x="6040056" y="1284734"/>
            <a:ext cx="2768501" cy="3957047"/>
          </a:xfrm>
          <a:prstGeom prst="rect">
            <a:avLst/>
          </a:prstGeom>
        </p:spPr>
      </p:pic>
      <p:pic>
        <p:nvPicPr>
          <p:cNvPr id="3" name="Picture 2"/>
          <p:cNvPicPr>
            <a:picLocks noChangeAspect="1"/>
          </p:cNvPicPr>
          <p:nvPr/>
        </p:nvPicPr>
        <p:blipFill>
          <a:blip r:embed="rId4"/>
          <a:stretch>
            <a:fillRect/>
          </a:stretch>
        </p:blipFill>
        <p:spPr>
          <a:xfrm>
            <a:off x="472540" y="248187"/>
            <a:ext cx="2797583" cy="3996546"/>
          </a:xfrm>
          <a:prstGeom prst="rect">
            <a:avLst/>
          </a:prstGeom>
        </p:spPr>
      </p:pic>
    </p:spTree>
    <p:extLst>
      <p:ext uri="{BB962C8B-B14F-4D97-AF65-F5344CB8AC3E}">
        <p14:creationId xmlns:p14="http://schemas.microsoft.com/office/powerpoint/2010/main" val="2014187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Books that Standout</a:t>
            </a:r>
            <a:endParaRPr lang="en-US" dirty="0"/>
          </a:p>
        </p:txBody>
      </p:sp>
      <p:pic>
        <p:nvPicPr>
          <p:cNvPr id="3" name="Picture 2"/>
          <p:cNvPicPr>
            <a:picLocks noChangeAspect="1"/>
          </p:cNvPicPr>
          <p:nvPr/>
        </p:nvPicPr>
        <p:blipFill>
          <a:blip r:embed="rId2"/>
          <a:stretch>
            <a:fillRect/>
          </a:stretch>
        </p:blipFill>
        <p:spPr>
          <a:xfrm>
            <a:off x="5751724" y="629734"/>
            <a:ext cx="2437932" cy="2993952"/>
          </a:xfrm>
          <a:prstGeom prst="rect">
            <a:avLst/>
          </a:prstGeom>
        </p:spPr>
      </p:pic>
      <p:pic>
        <p:nvPicPr>
          <p:cNvPr id="4" name="Picture 3"/>
          <p:cNvPicPr>
            <a:picLocks noChangeAspect="1"/>
          </p:cNvPicPr>
          <p:nvPr/>
        </p:nvPicPr>
        <p:blipFill>
          <a:blip r:embed="rId3"/>
          <a:stretch>
            <a:fillRect/>
          </a:stretch>
        </p:blipFill>
        <p:spPr>
          <a:xfrm>
            <a:off x="777240" y="629733"/>
            <a:ext cx="2711750" cy="3228274"/>
          </a:xfrm>
          <a:prstGeom prst="rect">
            <a:avLst/>
          </a:prstGeom>
        </p:spPr>
      </p:pic>
      <p:pic>
        <p:nvPicPr>
          <p:cNvPr id="5" name="Picture 4"/>
          <p:cNvPicPr>
            <a:picLocks noChangeAspect="1"/>
          </p:cNvPicPr>
          <p:nvPr/>
        </p:nvPicPr>
        <p:blipFill>
          <a:blip r:embed="rId4"/>
          <a:stretch>
            <a:fillRect/>
          </a:stretch>
        </p:blipFill>
        <p:spPr>
          <a:xfrm>
            <a:off x="3270016" y="1885414"/>
            <a:ext cx="2481708" cy="3191476"/>
          </a:xfrm>
          <a:prstGeom prst="rect">
            <a:avLst/>
          </a:prstGeom>
        </p:spPr>
      </p:pic>
    </p:spTree>
    <p:extLst>
      <p:ext uri="{BB962C8B-B14F-4D97-AF65-F5344CB8AC3E}">
        <p14:creationId xmlns:p14="http://schemas.microsoft.com/office/powerpoint/2010/main" val="4080037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fontScale="92500" lnSpcReduction="10000"/>
          </a:bodyPr>
          <a:lstStyle/>
          <a:p>
            <a:r>
              <a:rPr lang="en-US" dirty="0" smtClean="0"/>
              <a:t>How has emphasis on representation changed, and how do major </a:t>
            </a:r>
            <a:r>
              <a:rPr lang="en-US" smtClean="0"/>
              <a:t>children's literature </a:t>
            </a:r>
            <a:r>
              <a:rPr lang="en-US" dirty="0" smtClean="0"/>
              <a:t>awards reflect this?</a:t>
            </a:r>
          </a:p>
          <a:p>
            <a:r>
              <a:rPr lang="en-US" dirty="0" smtClean="0"/>
              <a:t>How are awards interesting indicators of trends but also limited in how they can describe the evolving focus and values of readers and the field more broadly?</a:t>
            </a:r>
          </a:p>
          <a:p>
            <a:r>
              <a:rPr lang="en-US" dirty="0" smtClean="0"/>
              <a:t>What do books like </a:t>
            </a:r>
            <a:r>
              <a:rPr lang="en-US" i="1" dirty="0" smtClean="0"/>
              <a:t>Last Stop on Market Street </a:t>
            </a:r>
            <a:r>
              <a:rPr lang="en-US" dirty="0" smtClean="0"/>
              <a:t>and </a:t>
            </a:r>
            <a:r>
              <a:rPr lang="en-US" i="1" dirty="0" smtClean="0"/>
              <a:t>Radiant Child </a:t>
            </a:r>
            <a:r>
              <a:rPr lang="en-US" dirty="0" smtClean="0"/>
              <a:t>demonstrate about the specific approaches and values that are most acclaimed in books featuring minority characters and diverse approaches?</a:t>
            </a:r>
            <a:endParaRPr lang="en-US" dirty="0"/>
          </a:p>
        </p:txBody>
      </p:sp>
      <p:sp>
        <p:nvSpPr>
          <p:cNvPr id="6" name="Title 5"/>
          <p:cNvSpPr>
            <a:spLocks noGrp="1"/>
          </p:cNvSpPr>
          <p:nvPr>
            <p:ph type="title"/>
          </p:nvPr>
        </p:nvSpPr>
        <p:spPr/>
        <p:txBody>
          <a:bodyPr/>
          <a:lstStyle/>
          <a:p>
            <a:r>
              <a:rPr lang="en-US" dirty="0" smtClean="0"/>
              <a:t>Questions to Consider</a:t>
            </a:r>
            <a:endParaRPr lang="en-US" dirty="0"/>
          </a:p>
        </p:txBody>
      </p:sp>
    </p:spTree>
    <p:extLst>
      <p:ext uri="{BB962C8B-B14F-4D97-AF65-F5344CB8AC3E}">
        <p14:creationId xmlns:p14="http://schemas.microsoft.com/office/powerpoint/2010/main" val="22211448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Elemental.thmx</Template>
  <TotalTime>431</TotalTime>
  <Words>1253</Words>
  <Application>Microsoft Macintosh PowerPoint</Application>
  <PresentationFormat>On-screen Show (4:3)</PresentationFormat>
  <Paragraphs>59</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Elemental</vt:lpstr>
      <vt:lpstr>Censorship, Selection, &amp; #WeNeedDiverseBooks </vt:lpstr>
      <vt:lpstr>Censorship and Childhood Experiences</vt:lpstr>
      <vt:lpstr>Censoring  Children’s Literature</vt:lpstr>
      <vt:lpstr>The Most Famously Censored Children’s Book</vt:lpstr>
      <vt:lpstr>Questions to Consider</vt:lpstr>
      <vt:lpstr>Appropriateness, Political Correctness, &amp; Representation</vt:lpstr>
      <vt:lpstr>Social Media’s Influence:  Censorship?</vt:lpstr>
      <vt:lpstr>Scholastic Pulls from Shelves</vt:lpstr>
      <vt:lpstr>A Birthday Cake for George Washington </vt:lpstr>
      <vt:lpstr>Scholastic’s Response</vt:lpstr>
      <vt:lpstr>A Complicated Question?</vt:lpstr>
      <vt:lpstr>Andrea Davis Pinkney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to Consider</vt:lpstr>
      <vt:lpstr>A Unique Social Movement: #WeNeedDiverseBooks</vt:lpstr>
      <vt:lpstr>A Mission and a Message</vt:lpstr>
      <vt:lpstr>From Hashtag to Movement to Book</vt:lpstr>
      <vt:lpstr>Questions to Consider</vt:lpstr>
      <vt:lpstr>Award Winners:  Taking Notice</vt:lpstr>
      <vt:lpstr>Past Winners</vt:lpstr>
      <vt:lpstr>What about more recently?</vt:lpstr>
      <vt:lpstr>What about more recently?</vt:lpstr>
      <vt:lpstr>What about more recently?</vt:lpstr>
      <vt:lpstr>What about more recently?</vt:lpstr>
      <vt:lpstr>Books that Standout</vt:lpstr>
      <vt:lpstr>Questions to Consider</vt:lpstr>
    </vt:vector>
  </TitlesOfParts>
  <Company>University of Tennessee at Chattanooga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Censorship, Selection, &amp; #WeNeedDiverseBooks </dc:title>
  <dc:creator>Meghann Meeusen</dc:creator>
  <cp:lastModifiedBy>Meghann Meeusen</cp:lastModifiedBy>
  <cp:revision>14</cp:revision>
  <dcterms:created xsi:type="dcterms:W3CDTF">2018-01-08T17:24:33Z</dcterms:created>
  <dcterms:modified xsi:type="dcterms:W3CDTF">2019-01-09T18:10:29Z</dcterms:modified>
</cp:coreProperties>
</file>