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7" r:id="rId4"/>
    <p:sldId id="259" r:id="rId5"/>
    <p:sldId id="263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7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85AD-CC49-8E4D-9D48-CFEAD60D0D40}" type="datetimeFigureOut">
              <a:rPr lang="en-US" smtClean="0"/>
              <a:t>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78939-2F42-9849-BE9E-6258564DE6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85AD-CC49-8E4D-9D48-CFEAD60D0D40}" type="datetimeFigureOut">
              <a:rPr lang="en-US" smtClean="0"/>
              <a:t>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78939-2F42-9849-BE9E-6258564DE6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85AD-CC49-8E4D-9D48-CFEAD60D0D40}" type="datetimeFigureOut">
              <a:rPr lang="en-US" smtClean="0"/>
              <a:t>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78939-2F42-9849-BE9E-6258564DE6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85AD-CC49-8E4D-9D48-CFEAD60D0D40}" type="datetimeFigureOut">
              <a:rPr lang="en-US" smtClean="0"/>
              <a:t>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78939-2F42-9849-BE9E-6258564DE6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85AD-CC49-8E4D-9D48-CFEAD60D0D40}" type="datetimeFigureOut">
              <a:rPr lang="en-US" smtClean="0"/>
              <a:t>2/5/16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78939-2F42-9849-BE9E-6258564DE6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85AD-CC49-8E4D-9D48-CFEAD60D0D40}" type="datetimeFigureOut">
              <a:rPr lang="en-US" smtClean="0"/>
              <a:t>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78939-2F42-9849-BE9E-6258564DE6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85AD-CC49-8E4D-9D48-CFEAD60D0D40}" type="datetimeFigureOut">
              <a:rPr lang="en-US" smtClean="0"/>
              <a:t>2/5/16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78939-2F42-9849-BE9E-6258564DE6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85AD-CC49-8E4D-9D48-CFEAD60D0D40}" type="datetimeFigureOut">
              <a:rPr lang="en-US" smtClean="0"/>
              <a:t>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78939-2F42-9849-BE9E-6258564DE63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85AD-CC49-8E4D-9D48-CFEAD60D0D40}" type="datetimeFigureOut">
              <a:rPr lang="en-US" smtClean="0"/>
              <a:t>2/5/16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678939-2F42-9849-BE9E-6258564DE63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85AD-CC49-8E4D-9D48-CFEAD60D0D40}" type="datetimeFigureOut">
              <a:rPr lang="en-US" smtClean="0"/>
              <a:t>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78939-2F42-9849-BE9E-6258564DE6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85AD-CC49-8E4D-9D48-CFEAD60D0D40}" type="datetimeFigureOut">
              <a:rPr lang="en-US" smtClean="0"/>
              <a:t>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78939-2F42-9849-BE9E-6258564DE6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D678939-2F42-9849-BE9E-6258564DE63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6F885AD-CC49-8E4D-9D48-CFEAD60D0D40}" type="datetimeFigureOut">
              <a:rPr lang="en-US" smtClean="0"/>
              <a:t>2/5/16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Purpose and Development of Children’s Literature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7182" y="4572000"/>
            <a:ext cx="6461760" cy="106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Key Terms and Tensions Lecture</a:t>
            </a:r>
          </a:p>
          <a:p>
            <a:r>
              <a:rPr lang="en-US" dirty="0" smtClean="0"/>
              <a:t>Dr. Meghann Meeusen</a:t>
            </a:r>
          </a:p>
          <a:p>
            <a:r>
              <a:rPr lang="en-US" dirty="0" smtClean="0"/>
              <a:t>Western Michigan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612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Didacticism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94910" cy="1442057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books </a:t>
            </a:r>
            <a:r>
              <a:rPr lang="en-US" dirty="0"/>
              <a:t>specifically designed to teach a lesson, whether moral, political, religious, social, or </a:t>
            </a:r>
            <a:r>
              <a:rPr lang="en-US" dirty="0" smtClean="0"/>
              <a:t>practical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81362"/>
            <a:ext cx="2286000" cy="31194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4615"/>
          <a:stretch/>
        </p:blipFill>
        <p:spPr>
          <a:xfrm>
            <a:off x="5768866" y="289237"/>
            <a:ext cx="2201797" cy="31213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27081" y="3623493"/>
            <a:ext cx="505011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US" sz="2000" dirty="0" smtClean="0"/>
          </a:p>
          <a:p>
            <a:pPr algn="r"/>
            <a:r>
              <a:rPr lang="en-US" sz="2000" dirty="0"/>
              <a:t>W</a:t>
            </a:r>
            <a:r>
              <a:rPr lang="en-US" sz="2000" dirty="0" smtClean="0"/>
              <a:t>hile much of the history of children’s literature has been defined by didacticism or by efforts to avoid it, even didactic works can be complex, important, and pleasurable.</a:t>
            </a:r>
          </a:p>
          <a:p>
            <a:pPr algn="r"/>
            <a:endParaRPr lang="en-US" sz="2000" dirty="0" smtClean="0"/>
          </a:p>
          <a:p>
            <a:pPr algn="r"/>
            <a:r>
              <a:rPr lang="en-US" sz="2000" dirty="0" smtClean="0"/>
              <a:t>In what ways are all children’s books didactic?  Why might this be?</a:t>
            </a:r>
          </a:p>
          <a:p>
            <a:pPr algn="r"/>
            <a:endParaRPr lang="en-US" sz="2000" dirty="0" smtClean="0"/>
          </a:p>
          <a:p>
            <a:pPr algn="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8322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Dual Address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ways </a:t>
            </a:r>
            <a:r>
              <a:rPr lang="en-US" dirty="0"/>
              <a:t>that texts move between addressing child and adult readers, in part because adults act as a mediator between children and books </a:t>
            </a:r>
            <a:endParaRPr lang="en-US" dirty="0" smtClean="0"/>
          </a:p>
          <a:p>
            <a:r>
              <a:rPr lang="en-US" dirty="0" smtClean="0"/>
              <a:t>adult mediator:  adults writing </a:t>
            </a:r>
            <a:r>
              <a:rPr lang="en-US" dirty="0"/>
              <a:t>and publishing children’s literature, choosing or recommending books for children, </a:t>
            </a:r>
            <a:r>
              <a:rPr lang="en-US" dirty="0" smtClean="0"/>
              <a:t>reading books to children, </a:t>
            </a:r>
          </a:p>
          <a:p>
            <a:r>
              <a:rPr lang="en-US" dirty="0" smtClean="0"/>
              <a:t>what goals to various adult mediators have?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671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098" y="3717881"/>
            <a:ext cx="1818425" cy="27467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Cannon and Classic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434" y="1379356"/>
            <a:ext cx="7856198" cy="1993073"/>
          </a:xfrm>
        </p:spPr>
        <p:txBody>
          <a:bodyPr/>
          <a:lstStyle/>
          <a:p>
            <a:r>
              <a:rPr lang="en-US" dirty="0"/>
              <a:t>Those texts that by social and cultural consensus have been acknowledged as the most important or central works of a period, country or genre are considered part of the </a:t>
            </a:r>
            <a:r>
              <a:rPr lang="en-US" b="1" dirty="0" smtClean="0"/>
              <a:t>canon.</a:t>
            </a:r>
          </a:p>
          <a:p>
            <a:r>
              <a:rPr lang="en-US" dirty="0" smtClean="0"/>
              <a:t>A </a:t>
            </a:r>
            <a:r>
              <a:rPr lang="en-US" b="1" dirty="0"/>
              <a:t>classic </a:t>
            </a:r>
            <a:r>
              <a:rPr lang="en-US" dirty="0"/>
              <a:t>is one that has endured overall several generations and which is esteemed on both aesthetic and cultural </a:t>
            </a:r>
            <a:r>
              <a:rPr lang="en-US" dirty="0" smtClean="0"/>
              <a:t>grounds.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910" y="3375048"/>
            <a:ext cx="1859184" cy="27631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310" y="3366103"/>
            <a:ext cx="1920166" cy="27721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9164" y="3703282"/>
            <a:ext cx="2045037" cy="272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520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Crossover Texts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94524" cy="4800600"/>
          </a:xfrm>
        </p:spPr>
        <p:txBody>
          <a:bodyPr/>
          <a:lstStyle/>
          <a:p>
            <a:r>
              <a:rPr lang="en-US" u="sng" dirty="0" smtClean="0"/>
              <a:t>Definition One</a:t>
            </a:r>
            <a:r>
              <a:rPr lang="en-US" dirty="0" smtClean="0"/>
              <a:t>:  though written for adults, were read and enjoyed by children as well (</a:t>
            </a:r>
            <a:r>
              <a:rPr lang="en-US" i="1" dirty="0" smtClean="0"/>
              <a:t>Gulliver’s Travels, Robinson Crusoe</a:t>
            </a:r>
            <a:r>
              <a:rPr lang="en-US" dirty="0" smtClean="0"/>
              <a:t>)</a:t>
            </a:r>
          </a:p>
          <a:p>
            <a:r>
              <a:rPr lang="en-US" u="sng" dirty="0" smtClean="0"/>
              <a:t>Definition Two</a:t>
            </a:r>
            <a:r>
              <a:rPr lang="en-US" dirty="0" smtClean="0"/>
              <a:t>: </a:t>
            </a:r>
            <a:r>
              <a:rPr lang="en-US" dirty="0" smtClean="0"/>
              <a:t>novels that appeal to adults as much as they do to children – are the publishing phenomenon of the past decade.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751" y="731473"/>
            <a:ext cx="1917449" cy="28998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254" y="4291955"/>
            <a:ext cx="1361471" cy="1965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467" y="4291956"/>
            <a:ext cx="1301194" cy="19655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254" y="4291956"/>
            <a:ext cx="1302176" cy="196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96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John Newbery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1620580"/>
            <a:ext cx="7745505" cy="4076253"/>
          </a:xfrm>
        </p:spPr>
        <p:txBody>
          <a:bodyPr>
            <a:normAutofit/>
          </a:bodyPr>
          <a:lstStyle/>
          <a:p>
            <a:r>
              <a:rPr lang="en-US" dirty="0" smtClean="0"/>
              <a:t>Often credited with the “invention” of children’s literature; London bookseller and publisher who published </a:t>
            </a:r>
            <a:r>
              <a:rPr lang="en-US" i="1" dirty="0" smtClean="0"/>
              <a:t>A Little Pretty Pocket-Book </a:t>
            </a:r>
            <a:r>
              <a:rPr lang="en-US" dirty="0" smtClean="0"/>
              <a:t> in 1744</a:t>
            </a:r>
            <a:endParaRPr lang="en-US" dirty="0"/>
          </a:p>
          <a:p>
            <a:r>
              <a:rPr lang="en-US" dirty="0" smtClean="0"/>
              <a:t>Ignited the children’s book industry</a:t>
            </a:r>
          </a:p>
          <a:p>
            <a:pPr lvl="1"/>
            <a:r>
              <a:rPr lang="en-US" dirty="0" smtClean="0"/>
              <a:t>Advertised and designed not only for instruction but pleasure (enjoy as well as learn from it)</a:t>
            </a:r>
          </a:p>
          <a:p>
            <a:pPr lvl="1"/>
            <a:r>
              <a:rPr lang="en-US" dirty="0" smtClean="0"/>
              <a:t>Newbery began to think about children and their parents as a distinct consumer group</a:t>
            </a:r>
          </a:p>
          <a:p>
            <a:r>
              <a:rPr lang="en-US" dirty="0" smtClean="0"/>
              <a:t>Namesake of </a:t>
            </a:r>
            <a:r>
              <a:rPr lang="en-US" dirty="0"/>
              <a:t>the Newbery Award- given to the </a:t>
            </a:r>
            <a:r>
              <a:rPr lang="en-US" dirty="0" smtClean="0"/>
              <a:t>“most </a:t>
            </a:r>
            <a:r>
              <a:rPr lang="en-US" dirty="0"/>
              <a:t>distinguished contribution to American literature for </a:t>
            </a:r>
            <a:r>
              <a:rPr lang="en-US" dirty="0" smtClean="0"/>
              <a:t>children”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003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Instruction or Pleasure?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5465472" cy="349493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 smtClean="0"/>
              <a:t>Golden Age (mid 18</a:t>
            </a:r>
            <a:r>
              <a:rPr lang="en-US" baseline="30000" dirty="0" smtClean="0"/>
              <a:t>th</a:t>
            </a:r>
            <a:r>
              <a:rPr lang="en-US" dirty="0" smtClean="0"/>
              <a:t> century)</a:t>
            </a:r>
          </a:p>
          <a:p>
            <a:pPr lvl="1"/>
            <a:r>
              <a:rPr lang="en-US" dirty="0" smtClean="0"/>
              <a:t>Children and adults were increasingly imagined as segregated and distinct audiences</a:t>
            </a:r>
          </a:p>
          <a:p>
            <a:pPr lvl="1"/>
            <a:r>
              <a:rPr lang="en-US" dirty="0" smtClean="0"/>
              <a:t>More </a:t>
            </a:r>
            <a:r>
              <a:rPr lang="en-US" dirty="0" smtClean="0"/>
              <a:t>middle-class families could afford books for </a:t>
            </a:r>
            <a:r>
              <a:rPr lang="en-US" dirty="0" smtClean="0"/>
              <a:t>children than ever before</a:t>
            </a:r>
            <a:endParaRPr lang="en-US" dirty="0" smtClean="0"/>
          </a:p>
          <a:p>
            <a:pPr lvl="1"/>
            <a:r>
              <a:rPr lang="en-US" dirty="0" smtClean="0"/>
              <a:t>Emphasize pleasure &amp; creative expression in addition to instruction, new genres, more complex characters</a:t>
            </a:r>
          </a:p>
          <a:p>
            <a:pPr lvl="1"/>
            <a:r>
              <a:rPr lang="en-US" dirty="0" smtClean="0"/>
              <a:t>Lewis Carroll’s </a:t>
            </a:r>
            <a:r>
              <a:rPr lang="en-US" i="1" dirty="0" smtClean="0"/>
              <a:t>Alice’s Adventures in </a:t>
            </a:r>
            <a:r>
              <a:rPr lang="en-US" i="1" dirty="0" smtClean="0"/>
              <a:t>Wonderland</a:t>
            </a:r>
            <a:endParaRPr lang="en-US" i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662" y="1600200"/>
            <a:ext cx="2174720" cy="3232153"/>
          </a:xfrm>
          <a:prstGeom prst="rect">
            <a:avLst/>
          </a:prstGeom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457200" y="5095139"/>
            <a:ext cx="7713182" cy="12473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Development of many examples of “classic” children’s literature like </a:t>
            </a:r>
            <a:r>
              <a:rPr lang="en-US" i="1" dirty="0" smtClean="0"/>
              <a:t>Jungle Book, Wonderful Wizard of Oz, Peter Rabbit, Peter Pan, A Little Princess, Anne of Green Gables, Secret Garden</a:t>
            </a:r>
            <a:r>
              <a:rPr lang="en-US" dirty="0" smtClean="0"/>
              <a:t>, </a:t>
            </a:r>
            <a:r>
              <a:rPr lang="en-US" dirty="0" err="1" smtClean="0"/>
              <a:t>etc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9988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56263" cy="105425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Defining Tensions</a:t>
            </a:r>
            <a:endParaRPr lang="en-US" sz="4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u="sng" dirty="0" smtClean="0"/>
              <a:t>Didacticism, Education, and Practicality</a:t>
            </a:r>
            <a:r>
              <a:rPr lang="en-US" sz="2800" dirty="0" smtClean="0"/>
              <a:t>:  socializing children to behave or to think properly by providing models of good behavior</a:t>
            </a:r>
          </a:p>
          <a:p>
            <a:r>
              <a:rPr lang="en-US" sz="2800" u="sng" dirty="0" smtClean="0"/>
              <a:t>Pleasure, Popularity, Profitability</a:t>
            </a:r>
            <a:r>
              <a:rPr lang="en-US" sz="2800" dirty="0" smtClean="0"/>
              <a:t>:  commercial, money-making enterprise, works that are pleasurable and popular</a:t>
            </a:r>
          </a:p>
          <a:p>
            <a:r>
              <a:rPr lang="en-US" sz="2800" u="sng" dirty="0" smtClean="0"/>
              <a:t>Aesthetics, Innovation, and Literariness</a:t>
            </a:r>
            <a:r>
              <a:rPr lang="en-US" sz="2800" dirty="0" smtClean="0"/>
              <a:t>:  creative and artistic expression, works of literary merit, depth and significance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9160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26</TotalTime>
  <Words>481</Words>
  <Application>Microsoft Macintosh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Adjacency</vt:lpstr>
      <vt:lpstr>Purpose and Development of Children’s Literature</vt:lpstr>
      <vt:lpstr>Didacticism</vt:lpstr>
      <vt:lpstr>Dual Address</vt:lpstr>
      <vt:lpstr>Cannon and Classic</vt:lpstr>
      <vt:lpstr>Crossover Texts</vt:lpstr>
      <vt:lpstr>John Newbery</vt:lpstr>
      <vt:lpstr>Instruction or Pleasure?</vt:lpstr>
      <vt:lpstr>Defining Tensions</vt:lpstr>
    </vt:vector>
  </TitlesOfParts>
  <Company>University of Tennessee at Chattanooga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Purpose and Development of Children’s Literature</dc:title>
  <dc:creator>Meghann Meeusen</dc:creator>
  <cp:lastModifiedBy>Meghann Meeusen</cp:lastModifiedBy>
  <cp:revision>3</cp:revision>
  <dcterms:created xsi:type="dcterms:W3CDTF">2016-02-05T17:13:48Z</dcterms:created>
  <dcterms:modified xsi:type="dcterms:W3CDTF">2016-02-05T17:40:12Z</dcterms:modified>
</cp:coreProperties>
</file>