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1" r:id="rId1"/>
  </p:sldMasterIdLst>
  <p:notesMasterIdLst>
    <p:notesMasterId r:id="rId9"/>
  </p:notesMasterIdLst>
  <p:sldIdLst>
    <p:sldId id="256" r:id="rId2"/>
    <p:sldId id="265" r:id="rId3"/>
    <p:sldId id="266" r:id="rId4"/>
    <p:sldId id="257" r:id="rId5"/>
    <p:sldId id="264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3" d="100"/>
          <a:sy n="123" d="100"/>
        </p:scale>
        <p:origin x="-6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5082A-DE75-1B44-8B5D-C072DC0D98BD}" type="datetimeFigureOut">
              <a:rPr lang="en-US" smtClean="0"/>
              <a:t>1/9/15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30386-6C32-7740-8C8F-F970D9F35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31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5AE17C7-B787-4E50-994D-5E804113A1E9}" type="datetime4">
              <a:rPr lang="en-US" smtClean="0"/>
              <a:pPr/>
              <a:t>January 9,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5D68B-21AC-438B-BECE-4F17DA129F19}" type="datetime4">
              <a:rPr lang="en-US" smtClean="0"/>
              <a:pPr/>
              <a:t>January 9,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79F0FCF-2EA5-4FF5-AF14-1CA9C8854AAB}" type="datetime4">
              <a:rPr lang="en-US" smtClean="0"/>
              <a:pPr/>
              <a:t>January 9,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781C6-1634-4A56-B2BE-62150BE83935}" type="datetime4">
              <a:rPr lang="en-US" smtClean="0"/>
              <a:pPr/>
              <a:t>January 9,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72AC2-3C75-4F5F-A929-48958086FE36}" type="datetime4">
              <a:rPr lang="en-US" smtClean="0"/>
              <a:pPr/>
              <a:t>January 9, 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7509CF4-4C1A-45DC-BADA-6EFF91CB9ABB}" type="datetime4">
              <a:rPr lang="en-US" smtClean="0"/>
              <a:pPr/>
              <a:t>January 9, 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51C0-B478-4858-ABC7-96406A1C0480}" type="datetime4">
              <a:rPr lang="en-US" smtClean="0"/>
              <a:pPr/>
              <a:t>January 9,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867641A-9D94-4BD6-862F-F651067079BC}" type="datetime4">
              <a:rPr lang="en-US" smtClean="0"/>
              <a:pPr/>
              <a:t>January 9,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74F0C02-0EF4-4745-9D82-E8D3F59464E3}" type="datetime4">
              <a:rPr lang="en-US" smtClean="0"/>
              <a:pPr/>
              <a:t>January 9,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7A28-FA93-4136-BDC1-BCCB2687E678}" type="datetimeFigureOut">
              <a:rPr lang="en-US" smtClean="0"/>
              <a:pPr/>
              <a:t>1/9/15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FBC0-13B8-4B1E-B170-BBEED4A77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7A28-FA93-4136-BDC1-BCCB2687E678}" type="datetimeFigureOut">
              <a:rPr lang="en-US" smtClean="0"/>
              <a:pPr/>
              <a:t>1/9/15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FBC0-13B8-4B1E-B170-BBEED4A77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87367800-479D-41B0-B3F2-2DCE95BA1381}" type="datetime4">
              <a:rPr lang="en-US" smtClean="0"/>
              <a:pPr/>
              <a:t>January 9,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  <p:sldLayoutId id="2147484229" r:id="rId8"/>
    <p:sldLayoutId id="2147484230" r:id="rId9"/>
    <p:sldLayoutId id="2147484231" r:id="rId10"/>
    <p:sldLayoutId id="2147484232" r:id="rId11"/>
  </p:sldLayoutIdLst>
  <p:hf sldNum="0" hdr="0" ftr="0" dt="0"/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0" y="3138853"/>
            <a:ext cx="4013200" cy="1816872"/>
          </a:xfrm>
        </p:spPr>
        <p:txBody>
          <a:bodyPr>
            <a:normAutofit/>
          </a:bodyPr>
          <a:lstStyle/>
          <a:p>
            <a:r>
              <a:rPr lang="en-US" dirty="0" smtClean="0"/>
              <a:t>Dr. </a:t>
            </a:r>
            <a:r>
              <a:rPr lang="en-US" dirty="0" err="1" smtClean="0"/>
              <a:t>Meghann</a:t>
            </a:r>
            <a:r>
              <a:rPr lang="en-US" dirty="0" smtClean="0"/>
              <a:t> </a:t>
            </a:r>
            <a:r>
              <a:rPr lang="en-US" dirty="0" err="1" smtClean="0"/>
              <a:t>Meeusen</a:t>
            </a:r>
            <a:endParaRPr lang="en-US" dirty="0" smtClean="0"/>
          </a:p>
          <a:p>
            <a:r>
              <a:rPr lang="en-US" dirty="0" smtClean="0"/>
              <a:t>University of Tennessee at Chattanooga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39896" y="312608"/>
            <a:ext cx="5120640" cy="2304288"/>
          </a:xfrm>
        </p:spPr>
        <p:txBody>
          <a:bodyPr/>
          <a:lstStyle/>
          <a:p>
            <a:r>
              <a:rPr lang="en-US" dirty="0" smtClean="0"/>
              <a:t>Introduction to Ideology and Binaries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44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49275" y="2085450"/>
            <a:ext cx="8042276" cy="43434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sz="2400" b="1" dirty="0" smtClean="0"/>
              <a:t>Definition</a:t>
            </a:r>
            <a:r>
              <a:rPr lang="en-US" sz="2400" dirty="0" smtClean="0"/>
              <a:t>:  an ideology is a belief system or way of seeing and understanding the world that a text presents as normal or true</a:t>
            </a:r>
          </a:p>
          <a:p>
            <a:endParaRPr lang="en-US" sz="2400" dirty="0" smtClean="0"/>
          </a:p>
          <a:p>
            <a:r>
              <a:rPr lang="en-US" sz="2400" dirty="0" smtClean="0"/>
              <a:t>Books send messages and present ideas about how the word “is”, thus </a:t>
            </a:r>
            <a:r>
              <a:rPr lang="en-US" sz="2400" b="1" dirty="0" err="1" smtClean="0"/>
              <a:t>enculturating</a:t>
            </a:r>
            <a:r>
              <a:rPr lang="en-US" sz="2400" dirty="0" smtClean="0"/>
              <a:t> or </a:t>
            </a:r>
            <a:r>
              <a:rPr lang="en-US" sz="2400" b="1" dirty="0" smtClean="0"/>
              <a:t>indoctrinating</a:t>
            </a:r>
            <a:r>
              <a:rPr lang="en-US" sz="2400" dirty="0" smtClean="0"/>
              <a:t> young people into society– teaching them how to live and how to see the world.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Louis </a:t>
            </a:r>
            <a:r>
              <a:rPr lang="en-US" sz="2400" dirty="0" err="1" smtClean="0"/>
              <a:t>Althusser</a:t>
            </a:r>
            <a:r>
              <a:rPr lang="en-US" sz="2400" dirty="0"/>
              <a:t> </a:t>
            </a:r>
            <a:r>
              <a:rPr lang="en-US" sz="2400" dirty="0" smtClean="0"/>
              <a:t>uses </a:t>
            </a:r>
            <a:r>
              <a:rPr lang="en-US" sz="2400" dirty="0"/>
              <a:t>the term </a:t>
            </a:r>
            <a:r>
              <a:rPr lang="en-US" sz="2400" dirty="0" smtClean="0"/>
              <a:t>“</a:t>
            </a:r>
            <a:r>
              <a:rPr lang="en-US" sz="2400" b="1" dirty="0" smtClean="0"/>
              <a:t>obviousness</a:t>
            </a:r>
            <a:r>
              <a:rPr lang="en-US" sz="2400" dirty="0" smtClean="0"/>
              <a:t>”-- so </a:t>
            </a:r>
            <a:r>
              <a:rPr lang="en-US" sz="2400" dirty="0"/>
              <a:t>pervasive is ideology in its constitution of subjects that it forms our very reality and thus appears to us as </a:t>
            </a:r>
            <a:r>
              <a:rPr lang="en-US" sz="2400" dirty="0" smtClean="0"/>
              <a:t>“true” </a:t>
            </a:r>
            <a:r>
              <a:rPr lang="en-US" sz="2400" dirty="0"/>
              <a:t>or </a:t>
            </a:r>
            <a:r>
              <a:rPr lang="en-US" sz="2400" dirty="0" smtClean="0"/>
              <a:t>“obvious.</a:t>
            </a:r>
            <a:r>
              <a:rPr lang="en-US" sz="2400" dirty="0" smtClean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4869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Implicit and Explicit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49275" y="2054476"/>
            <a:ext cx="8042276" cy="43434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Implicit ideology </a:t>
            </a:r>
            <a:r>
              <a:rPr lang="en-US" dirty="0"/>
              <a:t>is when an author is passing on cultural beliefs without even being aware of doing so. </a:t>
            </a:r>
            <a:r>
              <a:rPr lang="en-US" dirty="0" smtClean="0"/>
              <a:t>It is a presentation of the “normal” or “expected” way of life (for the dominant culture).</a:t>
            </a:r>
          </a:p>
          <a:p>
            <a:endParaRPr lang="en-US" dirty="0" smtClean="0"/>
          </a:p>
          <a:p>
            <a:r>
              <a:rPr lang="en-US" sz="2800" dirty="0" smtClean="0"/>
              <a:t>Explicit </a:t>
            </a:r>
            <a:r>
              <a:rPr lang="en-US" sz="2800" dirty="0" smtClean="0"/>
              <a:t>ideology </a:t>
            </a:r>
            <a:r>
              <a:rPr lang="en-US" dirty="0"/>
              <a:t>is the “theme” or message of the </a:t>
            </a:r>
            <a:r>
              <a:rPr lang="en-US" dirty="0" smtClean="0"/>
              <a:t>text, more purposefully put forth by the author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sz="2800" dirty="0" smtClean="0"/>
              <a:t>Implicit ideologies are often even more powerful than explicit ideologies.</a:t>
            </a:r>
            <a:endParaRPr lang="en-US" sz="2800" dirty="0"/>
          </a:p>
          <a:p>
            <a:pPr marL="342202" lvl="2" indent="0">
              <a:buNone/>
            </a:pPr>
            <a:r>
              <a:rPr lang="en-US" dirty="0"/>
              <a:t> Peter </a:t>
            </a:r>
            <a:r>
              <a:rPr lang="en-US" dirty="0" err="1"/>
              <a:t>Hollindale’s</a:t>
            </a:r>
            <a:r>
              <a:rPr lang="en-US" dirty="0"/>
              <a:t>:  “…even if beliefs are passive and unexamined, and no part of any conscious proselytizing, the texture of language and story will reveal them and communicate them" (12).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487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Backdrop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1711425"/>
            <a:ext cx="8595360" cy="4937760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800" dirty="0">
                <a:solidFill>
                  <a:schemeClr val="accent2"/>
                </a:solidFill>
              </a:rPr>
              <a:t>20th century European academic thinkers,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sz="2800" dirty="0">
                <a:solidFill>
                  <a:schemeClr val="accent2"/>
                </a:solidFill>
              </a:rPr>
              <a:t>Claude Levi Strauss</a:t>
            </a:r>
            <a:r>
              <a:rPr lang="en-US" sz="2400" dirty="0">
                <a:solidFill>
                  <a:schemeClr val="accent2"/>
                </a:solidFill>
              </a:rPr>
              <a:t> and </a:t>
            </a:r>
            <a:r>
              <a:rPr lang="en-US" sz="2800" dirty="0">
                <a:solidFill>
                  <a:schemeClr val="accent2"/>
                </a:solidFill>
              </a:rPr>
              <a:t>Roland Barthes</a:t>
            </a:r>
            <a:r>
              <a:rPr lang="en-US" dirty="0">
                <a:solidFill>
                  <a:schemeClr val="accent2"/>
                </a:solidFill>
              </a:rPr>
              <a:t>,</a:t>
            </a:r>
            <a:r>
              <a:rPr lang="en-US" sz="1800" dirty="0">
                <a:solidFill>
                  <a:schemeClr val="accent2"/>
                </a:solidFill>
              </a:rPr>
              <a:t> believed: </a:t>
            </a:r>
          </a:p>
          <a:p>
            <a:pPr marL="0" indent="0" algn="ctr">
              <a:lnSpc>
                <a:spcPct val="90000"/>
              </a:lnSpc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dirty="0">
                <a:solidFill>
                  <a:schemeClr val="accent2"/>
                </a:solidFill>
              </a:rPr>
              <a:t>the way we understand certain words depends on our understanding of the </a:t>
            </a:r>
            <a:r>
              <a:rPr lang="en-US" i="1" dirty="0">
                <a:solidFill>
                  <a:schemeClr val="accent2"/>
                </a:solidFill>
              </a:rPr>
              <a:t>difference </a:t>
            </a:r>
            <a:r>
              <a:rPr lang="en-US" dirty="0">
                <a:solidFill>
                  <a:schemeClr val="accent2"/>
                </a:solidFill>
              </a:rPr>
              <a:t>between the word and its </a:t>
            </a:r>
            <a:r>
              <a:rPr lang="en-US" dirty="0" smtClean="0">
                <a:solidFill>
                  <a:schemeClr val="accent2"/>
                </a:solidFill>
              </a:rPr>
              <a:t>‘opposite,</a:t>
            </a:r>
            <a:r>
              <a:rPr lang="ja-JP" altLang="en-US" dirty="0" smtClean="0">
                <a:solidFill>
                  <a:schemeClr val="accent2"/>
                </a:solidFill>
                <a:latin typeface="Arial"/>
              </a:rPr>
              <a:t>’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not on the direct definition</a:t>
            </a:r>
          </a:p>
          <a:p>
            <a:pPr marL="0" indent="0" algn="ctr">
              <a:lnSpc>
                <a:spcPct val="90000"/>
              </a:lnSpc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dirty="0">
                <a:solidFill>
                  <a:schemeClr val="accent2"/>
                </a:solidFill>
              </a:rPr>
              <a:t>words merely act as symbols for society's ideas</a:t>
            </a:r>
          </a:p>
          <a:p>
            <a:pPr marL="0" indent="0" algn="ctr">
              <a:lnSpc>
                <a:spcPct val="90000"/>
              </a:lnSpc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dirty="0">
                <a:solidFill>
                  <a:schemeClr val="accent2"/>
                </a:solidFill>
              </a:rPr>
              <a:t>the meaning of words, therefore, was a relationship rather than a fixed thing: a relationship between opposing </a:t>
            </a:r>
            <a:r>
              <a:rPr lang="en-US" dirty="0" smtClean="0">
                <a:solidFill>
                  <a:schemeClr val="accent2"/>
                </a:solidFill>
              </a:rPr>
              <a:t>ideas</a:t>
            </a:r>
            <a:endParaRPr lang="en-US" dirty="0">
              <a:solidFill>
                <a:schemeClr val="accent2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164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Saussure to </a:t>
            </a:r>
            <a:r>
              <a:rPr lang="en-US" dirty="0"/>
              <a:t>D</a:t>
            </a:r>
            <a:r>
              <a:rPr lang="en-US" dirty="0" smtClean="0"/>
              <a:t>errida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1453308"/>
            <a:ext cx="8595360" cy="493776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964D2C"/>
                </a:solidFill>
              </a:rPr>
              <a:t>We understand a word’s meaning because of </a:t>
            </a:r>
            <a:r>
              <a:rPr lang="en-US" dirty="0" smtClean="0">
                <a:solidFill>
                  <a:srgbClr val="964D2C"/>
                </a:solidFill>
              </a:rPr>
              <a:t>its 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accent2"/>
                </a:solidFill>
              </a:rPr>
              <a:t>relationship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>
                <a:solidFill>
                  <a:srgbClr val="964D2C"/>
                </a:solidFill>
              </a:rPr>
              <a:t>to other words: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</a:rPr>
              <a:t>We built a fire when we were camping.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2E2224"/>
                </a:solidFill>
              </a:rPr>
              <a:t>I hope our boss does not fire him after than incident.</a:t>
            </a:r>
          </a:p>
          <a:p>
            <a:pPr marL="0" indent="0" algn="ctr">
              <a:buNone/>
            </a:pPr>
            <a:endParaRPr lang="en-US" dirty="0">
              <a:solidFill>
                <a:srgbClr val="964D2C"/>
              </a:solidFill>
            </a:endParaRPr>
          </a:p>
          <a:p>
            <a:pPr marL="0" indent="0" algn="ctr">
              <a:buNone/>
            </a:pPr>
            <a:r>
              <a:rPr lang="en-US" sz="2800" dirty="0" smtClean="0">
                <a:solidFill>
                  <a:srgbClr val="964D2C"/>
                </a:solidFill>
              </a:rPr>
              <a:t>Derrida </a:t>
            </a:r>
            <a:r>
              <a:rPr lang="en-US" dirty="0" smtClean="0">
                <a:solidFill>
                  <a:srgbClr val="964D2C"/>
                </a:solidFill>
              </a:rPr>
              <a:t>suggests, however, that it is not simply relationships that govern meaning, but </a:t>
            </a:r>
            <a:r>
              <a:rPr lang="en-US" b="1" dirty="0" smtClean="0">
                <a:solidFill>
                  <a:srgbClr val="964D2C"/>
                </a:solidFill>
              </a:rPr>
              <a:t>binary oppositions</a:t>
            </a:r>
            <a:r>
              <a:rPr lang="en-US" dirty="0" smtClean="0">
                <a:solidFill>
                  <a:srgbClr val="964D2C"/>
                </a:solidFill>
              </a:rPr>
              <a:t>.  For example: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2E2224"/>
                </a:solidFill>
              </a:rPr>
              <a:t>Male/Female, Adult/Child, Good/Evil, Rich/Poor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964D2C"/>
                </a:solidFill>
              </a:rPr>
              <a:t>We understand these concepts by positioning them as opposites, wherein one is the power position over the other.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790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Derrida &amp; Deconstruction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2415" y="1577207"/>
            <a:ext cx="8595360" cy="4937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According to Jacques Derrida</a:t>
            </a:r>
            <a:r>
              <a:rPr lang="en-US" dirty="0" smtClean="0"/>
              <a:t>, meaning is </a:t>
            </a:r>
            <a:r>
              <a:rPr lang="en-US" dirty="0"/>
              <a:t>defined in terms of binary oppositions, </a:t>
            </a:r>
            <a:r>
              <a:rPr lang="en-US" sz="2800" dirty="0"/>
              <a:t>“a violent hierarchy”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where </a:t>
            </a:r>
            <a:r>
              <a:rPr lang="en-US" dirty="0"/>
              <a:t>“one of the two terms governs the other.” </a:t>
            </a: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spcBef>
                <a:spcPct val="75000"/>
              </a:spcBef>
              <a:buNone/>
            </a:pPr>
            <a:r>
              <a:rPr lang="en-US" dirty="0"/>
              <a:t>Argues that all structures have an implied center, and all systems have binary </a:t>
            </a:r>
            <a:r>
              <a:rPr lang="en-US" dirty="0" smtClean="0"/>
              <a:t>oppositions.  Within </a:t>
            </a:r>
            <a:r>
              <a:rPr lang="en-US" dirty="0"/>
              <a:t>these systems, one part more important than another (good/evil, male/female)</a:t>
            </a:r>
            <a:r>
              <a:rPr lang="en-US" dirty="0" smtClean="0"/>
              <a:t>.  </a:t>
            </a:r>
            <a:endParaRPr lang="en-US" dirty="0" smtClean="0"/>
          </a:p>
          <a:p>
            <a:pPr marL="0" indent="0" algn="ctr">
              <a:spcBef>
                <a:spcPct val="75000"/>
              </a:spcBef>
              <a:buNone/>
            </a:pPr>
            <a:r>
              <a:rPr lang="en-US" dirty="0" smtClean="0"/>
              <a:t>This </a:t>
            </a:r>
            <a:r>
              <a:rPr lang="en-US" dirty="0" smtClean="0"/>
              <a:t>is problematic.</a:t>
            </a:r>
            <a:endParaRPr lang="en-US" dirty="0"/>
          </a:p>
          <a:p>
            <a:pPr marL="0" indent="0" algn="ctr">
              <a:lnSpc>
                <a:spcPct val="90000"/>
              </a:lnSpc>
              <a:buNone/>
            </a:pPr>
            <a:endParaRPr lang="en-US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dirty="0"/>
              <a:t>Deconstruction is a theory of reading which aims to </a:t>
            </a:r>
            <a:endParaRPr lang="en-US" dirty="0" smtClean="0"/>
          </a:p>
          <a:p>
            <a:pPr marL="0" indent="0" algn="ctr">
              <a:lnSpc>
                <a:spcPct val="90000"/>
              </a:lnSpc>
              <a:buNone/>
            </a:pPr>
            <a:r>
              <a:rPr lang="en-US" u="sng" dirty="0" smtClean="0"/>
              <a:t>undermine</a:t>
            </a:r>
            <a:r>
              <a:rPr lang="en-US" dirty="0" smtClean="0"/>
              <a:t> </a:t>
            </a:r>
            <a:r>
              <a:rPr lang="en-US" dirty="0"/>
              <a:t>the logic of opposition within texts. 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08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 to a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1713854"/>
            <a:ext cx="8595360" cy="452235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Discover binary oppositions that govern a </a:t>
            </a:r>
            <a:r>
              <a:rPr lang="en-US" dirty="0" smtClean="0"/>
              <a:t>text– these can be binaries that are presented/reinforced or </a:t>
            </a:r>
            <a:r>
              <a:rPr lang="en-US" i="1" dirty="0" smtClean="0"/>
              <a:t>seem to be </a:t>
            </a:r>
            <a:r>
              <a:rPr lang="en-US" dirty="0" smtClean="0"/>
              <a:t>broken.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Comment on values, concepts, ideas beyond the </a:t>
            </a:r>
            <a:r>
              <a:rPr lang="en-US" dirty="0" smtClean="0"/>
              <a:t>binaries– how do the binaries of the text represent dominant ideologies?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Reverse these </a:t>
            </a:r>
            <a:r>
              <a:rPr lang="en-US" dirty="0" smtClean="0"/>
              <a:t>binaries and/or dismantle previously held worldviews.  What value is there when a text reverses the binary?  How is reversing different than “complicating” a binary?  How is this sometimes difficult to do?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This can allow individuals to see the world differently, accepting </a:t>
            </a:r>
            <a:r>
              <a:rPr lang="en-US" dirty="0"/>
              <a:t>possibilities of various perspectives or levels of </a:t>
            </a:r>
            <a:r>
              <a:rPr lang="en-US" dirty="0" smtClean="0"/>
              <a:t>meaning, or even</a:t>
            </a:r>
            <a:r>
              <a:rPr lang="en-US" dirty="0"/>
              <a:t> </a:t>
            </a:r>
            <a:r>
              <a:rPr lang="en-US" dirty="0" smtClean="0"/>
              <a:t>allowing </a:t>
            </a:r>
            <a:r>
              <a:rPr lang="en-US" dirty="0"/>
              <a:t>meaning to be </a:t>
            </a:r>
            <a:r>
              <a:rPr lang="en-US" dirty="0" err="1" smtClean="0"/>
              <a:t>undecidable</a:t>
            </a:r>
            <a:r>
              <a:rPr lang="en-US" dirty="0" smtClean="0"/>
              <a:t> or unknowable.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117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</TotalTime>
  <Words>608</Words>
  <Application>Microsoft Macintosh PowerPoint</Application>
  <PresentationFormat>On-screen Show (4:3)</PresentationFormat>
  <Paragraphs>52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Soho</vt:lpstr>
      <vt:lpstr>Introduction to Ideology and Binaries</vt:lpstr>
      <vt:lpstr>Ideology</vt:lpstr>
      <vt:lpstr>Implicit and Explicit</vt:lpstr>
      <vt:lpstr>Critical Backdrop</vt:lpstr>
      <vt:lpstr>From Saussure to Derrida</vt:lpstr>
      <vt:lpstr>Derrida &amp; Deconstruction</vt:lpstr>
      <vt:lpstr>Apply to a Text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UT Chattanooga</dc:creator>
  <cp:lastModifiedBy>UT Chattanooga</cp:lastModifiedBy>
  <cp:revision>11</cp:revision>
  <dcterms:created xsi:type="dcterms:W3CDTF">2014-10-08T16:24:00Z</dcterms:created>
  <dcterms:modified xsi:type="dcterms:W3CDTF">2015-01-09T18:51:07Z</dcterms:modified>
</cp:coreProperties>
</file>