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68"/>
  </p:notesMasterIdLst>
  <p:handoutMasterIdLst>
    <p:handoutMasterId r:id="rId69"/>
  </p:handoutMasterIdLst>
  <p:sldIdLst>
    <p:sldId id="291" r:id="rId2"/>
    <p:sldId id="324" r:id="rId3"/>
    <p:sldId id="264" r:id="rId4"/>
    <p:sldId id="261" r:id="rId5"/>
    <p:sldId id="263" r:id="rId6"/>
    <p:sldId id="302" r:id="rId7"/>
    <p:sldId id="256" r:id="rId8"/>
    <p:sldId id="300" r:id="rId9"/>
    <p:sldId id="325" r:id="rId10"/>
    <p:sldId id="326" r:id="rId11"/>
    <p:sldId id="267" r:id="rId12"/>
    <p:sldId id="265" r:id="rId13"/>
    <p:sldId id="266" r:id="rId14"/>
    <p:sldId id="268" r:id="rId15"/>
    <p:sldId id="269" r:id="rId16"/>
    <p:sldId id="270" r:id="rId17"/>
    <p:sldId id="271" r:id="rId18"/>
    <p:sldId id="272" r:id="rId19"/>
    <p:sldId id="273" r:id="rId20"/>
    <p:sldId id="274" r:id="rId21"/>
    <p:sldId id="327" r:id="rId22"/>
    <p:sldId id="257" r:id="rId23"/>
    <p:sldId id="328" r:id="rId24"/>
    <p:sldId id="258" r:id="rId25"/>
    <p:sldId id="259" r:id="rId26"/>
    <p:sldId id="260" r:id="rId27"/>
    <p:sldId id="303" r:id="rId28"/>
    <p:sldId id="329" r:id="rId29"/>
    <p:sldId id="294" r:id="rId30"/>
    <p:sldId id="295" r:id="rId31"/>
    <p:sldId id="296" r:id="rId32"/>
    <p:sldId id="297" r:id="rId33"/>
    <p:sldId id="298" r:id="rId34"/>
    <p:sldId id="299" r:id="rId35"/>
    <p:sldId id="306" r:id="rId36"/>
    <p:sldId id="275" r:id="rId37"/>
    <p:sldId id="290" r:id="rId38"/>
    <p:sldId id="287" r:id="rId39"/>
    <p:sldId id="315" r:id="rId40"/>
    <p:sldId id="277" r:id="rId41"/>
    <p:sldId id="278" r:id="rId42"/>
    <p:sldId id="279" r:id="rId43"/>
    <p:sldId id="280" r:id="rId44"/>
    <p:sldId id="282" r:id="rId45"/>
    <p:sldId id="283" r:id="rId46"/>
    <p:sldId id="284" r:id="rId47"/>
    <p:sldId id="292" r:id="rId48"/>
    <p:sldId id="289" r:id="rId49"/>
    <p:sldId id="286" r:id="rId50"/>
    <p:sldId id="305" r:id="rId51"/>
    <p:sldId id="288" r:id="rId52"/>
    <p:sldId id="276" r:id="rId53"/>
    <p:sldId id="281" r:id="rId54"/>
    <p:sldId id="285" r:id="rId55"/>
    <p:sldId id="304" r:id="rId56"/>
    <p:sldId id="307" r:id="rId57"/>
    <p:sldId id="308" r:id="rId58"/>
    <p:sldId id="309" r:id="rId59"/>
    <p:sldId id="310" r:id="rId60"/>
    <p:sldId id="316" r:id="rId61"/>
    <p:sldId id="322" r:id="rId62"/>
    <p:sldId id="318" r:id="rId63"/>
    <p:sldId id="317" r:id="rId64"/>
    <p:sldId id="323" r:id="rId65"/>
    <p:sldId id="319" r:id="rId66"/>
    <p:sldId id="320"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123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168"/>
    </p:cViewPr>
  </p:sorterViewPr>
  <p:notesViewPr>
    <p:cSldViewPr>
      <p:cViewPr>
        <p:scale>
          <a:sx n="100" d="100"/>
          <a:sy n="100" d="100"/>
        </p:scale>
        <p:origin x="-864" y="54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FAC8219-4602-4BA9-B41A-80A96E85721F}" type="datetimeFigureOut">
              <a:rPr lang="en-US" smtClean="0"/>
              <a:pPr/>
              <a:t>3/26/2012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89CB38B-3774-4B34-B3F6-102F22C82BD9}"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5210FD-758F-40C6-B4F2-DF14818C5BCE}" type="datetimeFigureOut">
              <a:rPr lang="en-US" smtClean="0"/>
              <a:pPr/>
              <a:t>3/26/2012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1"/>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D845FF-72A8-4C0F-94B7-B206F9FE31B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 </a:t>
            </a:r>
          </a:p>
          <a:p>
            <a:r>
              <a:rPr lang="en-US" dirty="0" smtClean="0"/>
              <a:t>1.  These</a:t>
            </a:r>
            <a:r>
              <a:rPr lang="en-US" baseline="0" dirty="0" smtClean="0"/>
              <a:t> slides are meant to be accompanied by a lecture, whose notes are attached in the independent study.</a:t>
            </a:r>
            <a:endParaRPr lang="en-US" dirty="0" smtClean="0"/>
          </a:p>
          <a:p>
            <a:r>
              <a:rPr lang="en-US" dirty="0" smtClean="0"/>
              <a:t>2.  This presentation was originally begun and developed to</a:t>
            </a:r>
            <a:r>
              <a:rPr lang="en-US" baseline="0" dirty="0" smtClean="0"/>
              <a:t> teach as part of a practicum for Gwen </a:t>
            </a:r>
            <a:r>
              <a:rPr lang="en-US" baseline="0" dirty="0" err="1" smtClean="0"/>
              <a:t>Tarbox’s</a:t>
            </a:r>
            <a:r>
              <a:rPr lang="en-US" baseline="0" dirty="0" smtClean="0"/>
              <a:t> children’s literature.  I taught it in conjunction with American Born Chinese, but updated it for this independent study.  It serves as an introduction to the graphic novel world, and is meant to take a single two hour class, but could be expanded for a more in depth study.</a:t>
            </a:r>
            <a:endParaRPr lang="en-US" dirty="0"/>
          </a:p>
        </p:txBody>
      </p:sp>
      <p:sp>
        <p:nvSpPr>
          <p:cNvPr id="4" name="Slide Number Placeholder 3"/>
          <p:cNvSpPr>
            <a:spLocks noGrp="1"/>
          </p:cNvSpPr>
          <p:nvPr>
            <p:ph type="sldNum" sz="quarter" idx="10"/>
          </p:nvPr>
        </p:nvSpPr>
        <p:spPr/>
        <p:txBody>
          <a:bodyPr/>
          <a:lstStyle/>
          <a:p>
            <a:fld id="{64D845FF-72A8-4C0F-94B7-B206F9FE31B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Keep in mind- these slides are not entirely self explanatory and are meant</a:t>
            </a:r>
            <a:r>
              <a:rPr lang="en-US" baseline="0" dirty="0" smtClean="0"/>
              <a:t> to be explained as a presentation, not viewed independently.</a:t>
            </a:r>
            <a:endParaRPr lang="en-US" dirty="0"/>
          </a:p>
        </p:txBody>
      </p:sp>
      <p:sp>
        <p:nvSpPr>
          <p:cNvPr id="4" name="Slide Number Placeholder 3"/>
          <p:cNvSpPr>
            <a:spLocks noGrp="1"/>
          </p:cNvSpPr>
          <p:nvPr>
            <p:ph type="sldNum" sz="quarter" idx="10"/>
          </p:nvPr>
        </p:nvSpPr>
        <p:spPr/>
        <p:txBody>
          <a:bodyPr/>
          <a:lstStyle/>
          <a:p>
            <a:fld id="{64D845FF-72A8-4C0F-94B7-B206F9FE31B7}"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section comes from McCloud’s Understanding Comics, which is considered one of the definitive works on the subject.  An informational textbook type, the text is written as a comic, revealing its own significance in its very media.  </a:t>
            </a:r>
            <a:endParaRPr lang="en-US" dirty="0"/>
          </a:p>
        </p:txBody>
      </p:sp>
      <p:sp>
        <p:nvSpPr>
          <p:cNvPr id="4" name="Slide Number Placeholder 3"/>
          <p:cNvSpPr>
            <a:spLocks noGrp="1"/>
          </p:cNvSpPr>
          <p:nvPr>
            <p:ph type="sldNum" sz="quarter" idx="10"/>
          </p:nvPr>
        </p:nvSpPr>
        <p:spPr/>
        <p:txBody>
          <a:bodyPr/>
          <a:lstStyle/>
          <a:p>
            <a:fld id="{64D845FF-72A8-4C0F-94B7-B206F9FE31B7}" type="slidenum">
              <a:rPr lang="en-US" smtClean="0"/>
              <a:pPr/>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section uses Molly Bang’s renowned text</a:t>
            </a:r>
            <a:r>
              <a:rPr lang="en-US" baseline="0" dirty="0" smtClean="0"/>
              <a:t> “Picture This” which provides information on visual design.</a:t>
            </a:r>
            <a:endParaRPr lang="en-US" dirty="0"/>
          </a:p>
        </p:txBody>
      </p:sp>
      <p:sp>
        <p:nvSpPr>
          <p:cNvPr id="4" name="Slide Number Placeholder 3"/>
          <p:cNvSpPr>
            <a:spLocks noGrp="1"/>
          </p:cNvSpPr>
          <p:nvPr>
            <p:ph type="sldNum" sz="quarter" idx="10"/>
          </p:nvPr>
        </p:nvSpPr>
        <p:spPr/>
        <p:txBody>
          <a:bodyPr/>
          <a:lstStyle/>
          <a:p>
            <a:fld id="{64D845FF-72A8-4C0F-94B7-B206F9FE31B7}" type="slidenum">
              <a:rPr lang="en-US" smtClean="0"/>
              <a:pPr/>
              <a:t>29</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30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31</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32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33</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34</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35</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36</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37</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38</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39</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Consider the placement of the gang, while those addressing a in the corner and not looking</a:t>
            </a:r>
            <a:r>
              <a:rPr lang="en-US" baseline="0" dirty="0" smtClean="0"/>
              <a:t> ahead.  Perspective is key here.  Also look at the way the gang are drawn- types of lines, shapes, </a:t>
            </a:r>
            <a:r>
              <a:rPr lang="en-US" baseline="0" dirty="0" err="1" smtClean="0"/>
              <a:t>silloette</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64D845FF-72A8-4C0F-94B7-B206F9FE31B7}" type="slidenum">
              <a:rPr lang="en-US" smtClean="0"/>
              <a:pPr/>
              <a:t>40</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Curly</a:t>
            </a:r>
            <a:r>
              <a:rPr lang="en-US" baseline="0" dirty="0" smtClean="0"/>
              <a:t> hair, diagonal lines.  Look at how the girl’s eyes are different from the last slide.</a:t>
            </a:r>
          </a:p>
        </p:txBody>
      </p:sp>
      <p:sp>
        <p:nvSpPr>
          <p:cNvPr id="4" name="Slide Number Placeholder 3"/>
          <p:cNvSpPr>
            <a:spLocks noGrp="1"/>
          </p:cNvSpPr>
          <p:nvPr>
            <p:ph type="sldNum" sz="quarter" idx="10"/>
          </p:nvPr>
        </p:nvSpPr>
        <p:spPr/>
        <p:txBody>
          <a:bodyPr/>
          <a:lstStyle/>
          <a:p>
            <a:fld id="{64D845FF-72A8-4C0F-94B7-B206F9FE31B7}" type="slidenum">
              <a:rPr lang="en-US" smtClean="0"/>
              <a:pPr/>
              <a:t>41</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Dark and light, above</a:t>
            </a:r>
            <a:r>
              <a:rPr lang="en-US" baseline="0" dirty="0" smtClean="0"/>
              <a:t> and below, the harsh lines of the monsters and the curvy lines of the safety blanket.</a:t>
            </a:r>
            <a:endParaRPr lang="en-US" dirty="0"/>
          </a:p>
        </p:txBody>
      </p:sp>
      <p:sp>
        <p:nvSpPr>
          <p:cNvPr id="4" name="Slide Number Placeholder 3"/>
          <p:cNvSpPr>
            <a:spLocks noGrp="1"/>
          </p:cNvSpPr>
          <p:nvPr>
            <p:ph type="sldNum" sz="quarter" idx="10"/>
          </p:nvPr>
        </p:nvSpPr>
        <p:spPr/>
        <p:txBody>
          <a:bodyPr/>
          <a:lstStyle/>
          <a:p>
            <a:fld id="{64D845FF-72A8-4C0F-94B7-B206F9FE31B7}" type="slidenum">
              <a:rPr lang="en-US" smtClean="0"/>
              <a:pPr/>
              <a:t>42</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Horizontal, vertical,</a:t>
            </a:r>
            <a:r>
              <a:rPr lang="en-US" baseline="0" dirty="0" smtClean="0"/>
              <a:t> diagonal, dark, light, shadow.</a:t>
            </a:r>
            <a:endParaRPr lang="en-US" dirty="0"/>
          </a:p>
        </p:txBody>
      </p:sp>
      <p:sp>
        <p:nvSpPr>
          <p:cNvPr id="4" name="Slide Number Placeholder 3"/>
          <p:cNvSpPr>
            <a:spLocks noGrp="1"/>
          </p:cNvSpPr>
          <p:nvPr>
            <p:ph type="sldNum" sz="quarter" idx="10"/>
          </p:nvPr>
        </p:nvSpPr>
        <p:spPr/>
        <p:txBody>
          <a:bodyPr/>
          <a:lstStyle/>
          <a:p>
            <a:fld id="{64D845FF-72A8-4C0F-94B7-B206F9FE31B7}" type="slidenum">
              <a:rPr lang="en-US" smtClean="0"/>
              <a:pPr/>
              <a:t>43</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Vertical</a:t>
            </a:r>
            <a:r>
              <a:rPr lang="en-US" baseline="0" dirty="0" smtClean="0"/>
              <a:t> lines in the first, c</a:t>
            </a:r>
            <a:r>
              <a:rPr lang="en-US" dirty="0" smtClean="0"/>
              <a:t>ircles in the second.</a:t>
            </a:r>
            <a:endParaRPr lang="en-US" dirty="0"/>
          </a:p>
        </p:txBody>
      </p:sp>
      <p:sp>
        <p:nvSpPr>
          <p:cNvPr id="4" name="Slide Number Placeholder 3"/>
          <p:cNvSpPr>
            <a:spLocks noGrp="1"/>
          </p:cNvSpPr>
          <p:nvPr>
            <p:ph type="sldNum" sz="quarter" idx="10"/>
          </p:nvPr>
        </p:nvSpPr>
        <p:spPr/>
        <p:txBody>
          <a:bodyPr/>
          <a:lstStyle/>
          <a:p>
            <a:fld id="{64D845FF-72A8-4C0F-94B7-B206F9FE31B7}" type="slidenum">
              <a:rPr lang="en-US" smtClean="0"/>
              <a:pPr/>
              <a:t>44</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Again- horizontal, diagonal, vertical,</a:t>
            </a:r>
            <a:r>
              <a:rPr lang="en-US" baseline="0" dirty="0" smtClean="0"/>
              <a:t> etc.</a:t>
            </a:r>
            <a:endParaRPr lang="en-US" dirty="0"/>
          </a:p>
        </p:txBody>
      </p:sp>
      <p:sp>
        <p:nvSpPr>
          <p:cNvPr id="4" name="Slide Number Placeholder 3"/>
          <p:cNvSpPr>
            <a:spLocks noGrp="1"/>
          </p:cNvSpPr>
          <p:nvPr>
            <p:ph type="sldNum" sz="quarter" idx="10"/>
          </p:nvPr>
        </p:nvSpPr>
        <p:spPr/>
        <p:txBody>
          <a:bodyPr/>
          <a:lstStyle/>
          <a:p>
            <a:fld id="{64D845FF-72A8-4C0F-94B7-B206F9FE31B7}" type="slidenum">
              <a:rPr lang="en-US" smtClean="0"/>
              <a:pPr/>
              <a:t>45</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Horizontal</a:t>
            </a:r>
            <a:r>
              <a:rPr lang="en-US" baseline="0" dirty="0" smtClean="0"/>
              <a:t> and vertical.</a:t>
            </a:r>
            <a:endParaRPr lang="en-US" dirty="0"/>
          </a:p>
        </p:txBody>
      </p:sp>
      <p:sp>
        <p:nvSpPr>
          <p:cNvPr id="4" name="Slide Number Placeholder 3"/>
          <p:cNvSpPr>
            <a:spLocks noGrp="1"/>
          </p:cNvSpPr>
          <p:nvPr>
            <p:ph type="sldNum" sz="quarter" idx="10"/>
          </p:nvPr>
        </p:nvSpPr>
        <p:spPr/>
        <p:txBody>
          <a:bodyPr/>
          <a:lstStyle/>
          <a:p>
            <a:fld id="{64D845FF-72A8-4C0F-94B7-B206F9FE31B7}" type="slidenum">
              <a:rPr lang="en-US" smtClean="0"/>
              <a:pPr/>
              <a:t>46</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Vertical</a:t>
            </a:r>
            <a:r>
              <a:rPr lang="en-US" baseline="0" dirty="0" smtClean="0"/>
              <a:t> lines.  Dark of forest versus open sand.  Size of character.</a:t>
            </a:r>
            <a:endParaRPr lang="en-US" dirty="0"/>
          </a:p>
        </p:txBody>
      </p:sp>
      <p:sp>
        <p:nvSpPr>
          <p:cNvPr id="4" name="Slide Number Placeholder 3"/>
          <p:cNvSpPr>
            <a:spLocks noGrp="1"/>
          </p:cNvSpPr>
          <p:nvPr>
            <p:ph type="sldNum" sz="quarter" idx="10"/>
          </p:nvPr>
        </p:nvSpPr>
        <p:spPr/>
        <p:txBody>
          <a:bodyPr/>
          <a:lstStyle/>
          <a:p>
            <a:fld id="{64D845FF-72A8-4C0F-94B7-B206F9FE31B7}" type="slidenum">
              <a:rPr lang="en-US" smtClean="0"/>
              <a:pPr/>
              <a:t>47</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Light and dark.  Vertical lines of rain.</a:t>
            </a:r>
            <a:endParaRPr lang="en-US" dirty="0"/>
          </a:p>
        </p:txBody>
      </p:sp>
      <p:sp>
        <p:nvSpPr>
          <p:cNvPr id="4" name="Slide Number Placeholder 3"/>
          <p:cNvSpPr>
            <a:spLocks noGrp="1"/>
          </p:cNvSpPr>
          <p:nvPr>
            <p:ph type="sldNum" sz="quarter" idx="10"/>
          </p:nvPr>
        </p:nvSpPr>
        <p:spPr/>
        <p:txBody>
          <a:bodyPr/>
          <a:lstStyle/>
          <a:p>
            <a:fld id="{64D845FF-72A8-4C0F-94B7-B206F9FE31B7}" type="slidenum">
              <a:rPr lang="en-US" smtClean="0"/>
              <a:pPr/>
              <a:t>48</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Perfect for all the elements- find them</a:t>
            </a:r>
            <a:r>
              <a:rPr lang="en-US" baseline="0" dirty="0" smtClean="0"/>
              <a:t> all!</a:t>
            </a:r>
            <a:endParaRPr lang="en-US" dirty="0"/>
          </a:p>
        </p:txBody>
      </p:sp>
      <p:sp>
        <p:nvSpPr>
          <p:cNvPr id="4" name="Slide Number Placeholder 3"/>
          <p:cNvSpPr>
            <a:spLocks noGrp="1"/>
          </p:cNvSpPr>
          <p:nvPr>
            <p:ph type="sldNum" sz="quarter" idx="10"/>
          </p:nvPr>
        </p:nvSpPr>
        <p:spPr/>
        <p:txBody>
          <a:bodyPr/>
          <a:lstStyle/>
          <a:p>
            <a:fld id="{64D845FF-72A8-4C0F-94B7-B206F9FE31B7}" type="slidenum">
              <a:rPr lang="en-US" smtClean="0"/>
              <a:pPr/>
              <a:t>49</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50</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51</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52</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53</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54</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55</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56</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57</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58</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59</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60</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61</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62</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63</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64</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65</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D845FF-72A8-4C0F-94B7-B206F9FE31B7}" type="slidenum">
              <a:rPr lang="en-US" smtClean="0"/>
              <a:pPr/>
              <a:t>66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648A6C38-B70E-41F7-A69D-A11E95B1F2AE}" type="datetimeFigureOut">
              <a:rPr lang="en-US" smtClean="0"/>
              <a:pPr/>
              <a:t>3/26/2012</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260EDEAB-9453-4EB5-8D06-65E974C8C11A}"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48A6C38-B70E-41F7-A69D-A11E95B1F2AE}" type="datetimeFigureOut">
              <a:rPr lang="en-US" smtClean="0"/>
              <a:pPr/>
              <a:t>3/26/2012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0EDEAB-9453-4EB5-8D06-65E974C8C1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48A6C38-B70E-41F7-A69D-A11E95B1F2AE}" type="datetimeFigureOut">
              <a:rPr lang="en-US" smtClean="0"/>
              <a:pPr/>
              <a:t>3/26/2012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260EDEAB-9453-4EB5-8D06-65E974C8C11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48A6C38-B70E-41F7-A69D-A11E95B1F2AE}" type="datetimeFigureOut">
              <a:rPr lang="en-US" smtClean="0"/>
              <a:pPr/>
              <a:t>3/26/2012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0EDEAB-9453-4EB5-8D06-65E974C8C1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48A6C38-B70E-41F7-A69D-A11E95B1F2AE}" type="datetimeFigureOut">
              <a:rPr lang="en-US" smtClean="0"/>
              <a:pPr/>
              <a:t>3/26/2012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0EDEAB-9453-4EB5-8D06-65E974C8C1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48A6C38-B70E-41F7-A69D-A11E95B1F2AE}" type="datetimeFigureOut">
              <a:rPr lang="en-US" smtClean="0"/>
              <a:pPr/>
              <a:t>3/26/2012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0EDEAB-9453-4EB5-8D06-65E974C8C1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A6C38-B70E-41F7-A69D-A11E95B1F2AE}" type="datetimeFigureOut">
              <a:rPr lang="en-US" smtClean="0"/>
              <a:pPr/>
              <a:t>3/26/2012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0EDEAB-9453-4EB5-8D06-65E974C8C1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48A6C38-B70E-41F7-A69D-A11E95B1F2AE}" type="datetimeFigureOut">
              <a:rPr lang="en-US" smtClean="0"/>
              <a:pPr/>
              <a:t>3/26/2012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0EDEAB-9453-4EB5-8D06-65E974C8C1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48A6C38-B70E-41F7-A69D-A11E95B1F2AE}" type="datetimeFigureOut">
              <a:rPr lang="en-US" smtClean="0"/>
              <a:pPr/>
              <a:t>3/26/2012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0EDEAB-9453-4EB5-8D06-65E974C8C1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48A6C38-B70E-41F7-A69D-A11E95B1F2AE}" type="datetimeFigureOut">
              <a:rPr lang="en-US" smtClean="0"/>
              <a:pPr/>
              <a:t>3/26/2012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0EDEAB-9453-4EB5-8D06-65E974C8C1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48A6C38-B70E-41F7-A69D-A11E95B1F2AE}" type="datetimeFigureOut">
              <a:rPr lang="en-US" smtClean="0"/>
              <a:pPr/>
              <a:t>3/26/2012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0EDEAB-9453-4EB5-8D06-65E974C8C1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48A6C38-B70E-41F7-A69D-A11E95B1F2AE}" type="datetimeFigureOut">
              <a:rPr lang="en-US" smtClean="0"/>
              <a:pPr/>
              <a:t>3/26/2012</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60EDEAB-9453-4EB5-8D06-65E974C8C11A}"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6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6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rds.yahoo.com/_ylt=A0WTefX5XLpH.JsAqxqjzbkF/SIG=122cvvvgp/EXP=1203482233/**http%3A/www.kotaku.com/gaming/Marvel_Heroes.jpg"/>
          <p:cNvPicPr>
            <a:picLocks noChangeAspect="1" noChangeArrowheads="1"/>
          </p:cNvPicPr>
          <p:nvPr/>
        </p:nvPicPr>
        <p:blipFill>
          <a:blip r:embed="rId3" cstate="print">
            <a:lum contrast="-70000"/>
          </a:blip>
          <a:stretch>
            <a:fillRect/>
          </a:stretch>
        </p:blipFill>
        <p:spPr bwMode="auto">
          <a:xfrm>
            <a:off x="762000" y="609600"/>
            <a:ext cx="7721601" cy="5791200"/>
          </a:xfrm>
          <a:prstGeom prst="rect">
            <a:avLst/>
          </a:prstGeom>
          <a:ln>
            <a:noFill/>
          </a:ln>
          <a:effectLst>
            <a:softEdge rad="112500"/>
          </a:effectLst>
        </p:spPr>
      </p:pic>
      <p:sp>
        <p:nvSpPr>
          <p:cNvPr id="2" name="Title 1"/>
          <p:cNvSpPr>
            <a:spLocks noGrp="1"/>
          </p:cNvSpPr>
          <p:nvPr>
            <p:ph type="ctrTitle"/>
          </p:nvPr>
        </p:nvSpPr>
        <p:spPr/>
        <p:txBody>
          <a:bodyPr/>
          <a:lstStyle/>
          <a:p>
            <a:r>
              <a:rPr lang="en-US" dirty="0" smtClean="0"/>
              <a:t>Graphic Novels</a:t>
            </a:r>
            <a:endParaRPr lang="en-US" dirty="0"/>
          </a:p>
        </p:txBody>
      </p:sp>
      <p:sp>
        <p:nvSpPr>
          <p:cNvPr id="3" name="Subtitle 2"/>
          <p:cNvSpPr>
            <a:spLocks noGrp="1"/>
          </p:cNvSpPr>
          <p:nvPr>
            <p:ph type="subTitle" idx="1"/>
          </p:nvPr>
        </p:nvSpPr>
        <p:spPr/>
        <p:txBody>
          <a:bodyPr/>
          <a:lstStyle/>
          <a:p>
            <a:r>
              <a:rPr lang="en-US" dirty="0" smtClean="0"/>
              <a:t>Changing Children’s Literature</a:t>
            </a:r>
          </a:p>
          <a:p>
            <a:r>
              <a:rPr lang="en-US" dirty="0" smtClean="0"/>
              <a:t>via Visual Means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392362"/>
          </a:xfrm>
        </p:spPr>
        <p:txBody>
          <a:bodyPr>
            <a:normAutofit/>
          </a:bodyPr>
          <a:lstStyle/>
          <a:p>
            <a:r>
              <a:rPr lang="en-US" dirty="0" smtClean="0"/>
              <a:t>What Do You Think of When You Hear the Word “Comics”?</a:t>
            </a:r>
            <a:endParaRPr lang="en-US" dirty="0"/>
          </a:p>
        </p:txBody>
      </p:sp>
      <p:sp>
        <p:nvSpPr>
          <p:cNvPr id="3" name="Content Placeholder 2"/>
          <p:cNvSpPr>
            <a:spLocks noGrp="1"/>
          </p:cNvSpPr>
          <p:nvPr>
            <p:ph idx="1"/>
          </p:nvPr>
        </p:nvSpPr>
        <p:spPr>
          <a:xfrm>
            <a:off x="914400" y="2819400"/>
            <a:ext cx="7315200" cy="3108960"/>
          </a:xfrm>
        </p:spPr>
        <p:txBody>
          <a:bodyPr/>
          <a:lstStyle/>
          <a:p>
            <a:pPr>
              <a:buNone/>
            </a:pPr>
            <a:r>
              <a:rPr lang="en-US" dirty="0" smtClean="0"/>
              <a:t>Scott McCloud:  “Colorful magazines filled with bad art, stupid stories and guys in tights- I read real books naturally.  I was much too old for comics”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914400"/>
            <a:ext cx="5867400" cy="3416320"/>
          </a:xfrm>
          <a:prstGeom prst="rect">
            <a:avLst/>
          </a:prstGeom>
        </p:spPr>
        <p:txBody>
          <a:bodyPr wrap="square">
            <a:spAutoFit/>
          </a:bodyPr>
          <a:lstStyle/>
          <a:p>
            <a:r>
              <a:rPr lang="en-US" sz="3600" dirty="0" smtClean="0"/>
              <a:t>Once upon a time, comic books and graphic novels belonged to a small, loyal group of followers, but in recent times, this world has grown…</a:t>
            </a:r>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8" name="Picture 4" descr="Superman"/>
          <p:cNvPicPr>
            <a:picLocks noChangeAspect="1" noChangeArrowheads="1"/>
          </p:cNvPicPr>
          <p:nvPr/>
        </p:nvPicPr>
        <p:blipFill>
          <a:blip r:embed="rId3" cstate="print"/>
          <a:srcRect/>
          <a:stretch>
            <a:fillRect/>
          </a:stretch>
        </p:blipFill>
        <p:spPr bwMode="auto">
          <a:xfrm>
            <a:off x="188900" y="228600"/>
            <a:ext cx="3625904" cy="5753100"/>
          </a:xfrm>
          <a:prstGeom prst="rect">
            <a:avLst/>
          </a:prstGeom>
          <a:noFill/>
        </p:spPr>
      </p:pic>
      <p:pic>
        <p:nvPicPr>
          <p:cNvPr id="77832" name="Picture 8" descr="http://tn3-2.deviantart.com/fs4/300W/i/2004/228/2/f/Comic_art_03_Spiderman__.png"/>
          <p:cNvPicPr>
            <a:picLocks noChangeAspect="1" noChangeArrowheads="1"/>
          </p:cNvPicPr>
          <p:nvPr/>
        </p:nvPicPr>
        <p:blipFill>
          <a:blip r:embed="rId4" cstate="print"/>
          <a:srcRect/>
          <a:stretch>
            <a:fillRect/>
          </a:stretch>
        </p:blipFill>
        <p:spPr bwMode="auto">
          <a:xfrm>
            <a:off x="3429000" y="2590800"/>
            <a:ext cx="2857500" cy="4010026"/>
          </a:xfrm>
          <a:prstGeom prst="rect">
            <a:avLst/>
          </a:prstGeom>
          <a:noFill/>
        </p:spPr>
      </p:pic>
      <p:pic>
        <p:nvPicPr>
          <p:cNvPr id="77830" name="Picture 6" descr="http://farm1.static.flickr.com/217/480226005_3375db3b5e.jpg?v=0"/>
          <p:cNvPicPr>
            <a:picLocks noChangeAspect="1" noChangeArrowheads="1"/>
          </p:cNvPicPr>
          <p:nvPr/>
        </p:nvPicPr>
        <p:blipFill>
          <a:blip r:embed="rId5" cstate="print"/>
          <a:srcRect/>
          <a:stretch>
            <a:fillRect/>
          </a:stretch>
        </p:blipFill>
        <p:spPr bwMode="auto">
          <a:xfrm>
            <a:off x="5791200" y="1676400"/>
            <a:ext cx="3124200" cy="4762501"/>
          </a:xfrm>
          <a:prstGeom prst="rect">
            <a:avLst/>
          </a:prstGeom>
          <a:noFill/>
        </p:spPr>
      </p:pic>
      <p:sp>
        <p:nvSpPr>
          <p:cNvPr id="5" name="Rectangle 4"/>
          <p:cNvSpPr/>
          <p:nvPr/>
        </p:nvSpPr>
        <p:spPr>
          <a:xfrm>
            <a:off x="304800" y="304800"/>
            <a:ext cx="8686800" cy="2246769"/>
          </a:xfrm>
          <a:prstGeom prst="rect">
            <a:avLst/>
          </a:prstGeom>
        </p:spPr>
        <p:txBody>
          <a:bodyPr wrap="square">
            <a:spAutoFit/>
          </a:bodyPr>
          <a:lstStyle/>
          <a:p>
            <a:r>
              <a:rPr lang="en-US" sz="2800" dirty="0" smtClean="0">
                <a:solidFill>
                  <a:schemeClr val="bg1"/>
                </a:solidFill>
              </a:rPr>
              <a:t>Blockbuster movies with memorable soundtracks, heartthrob lead actors,</a:t>
            </a:r>
            <a:r>
              <a:rPr lang="en-US" sz="2800" dirty="0">
                <a:solidFill>
                  <a:schemeClr val="bg1"/>
                </a:solidFill>
              </a:rPr>
              <a:t> </a:t>
            </a:r>
            <a:r>
              <a:rPr lang="en-US" sz="2800" dirty="0" smtClean="0">
                <a:solidFill>
                  <a:schemeClr val="bg1"/>
                </a:solidFill>
              </a:rPr>
              <a:t>and breathtaking special 			   effects turned a few favorite heroes 		     	      into household </a:t>
            </a:r>
          </a:p>
          <a:p>
            <a:r>
              <a:rPr lang="en-US" sz="2800" dirty="0" smtClean="0">
                <a:solidFill>
                  <a:schemeClr val="bg1"/>
                </a:solidFill>
              </a:rPr>
              <a:t>		     names…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rds.yahoo.com/_ylt=A0WTefcnXLpHUMMA4kijzbkF/SIG=14mk45cgq/EXP=1203482023/**http%3A/www.freecomputerdesktopwallpaper.com/new_wallpaper/Calvin_and_Hobbes_comics_cartoons_freecomputer_desktopwallpaper_1280.jpg"/>
          <p:cNvPicPr>
            <a:picLocks noChangeAspect="1" noChangeArrowheads="1"/>
          </p:cNvPicPr>
          <p:nvPr/>
        </p:nvPicPr>
        <p:blipFill>
          <a:blip r:embed="rId3" cstate="print"/>
          <a:srcRect/>
          <a:stretch>
            <a:fillRect/>
          </a:stretch>
        </p:blipFill>
        <p:spPr bwMode="auto">
          <a:xfrm>
            <a:off x="685800" y="609600"/>
            <a:ext cx="7648575" cy="5734050"/>
          </a:xfrm>
          <a:prstGeom prst="rect">
            <a:avLst/>
          </a:prstGeom>
          <a:noFill/>
        </p:spPr>
      </p:pic>
      <p:pic>
        <p:nvPicPr>
          <p:cNvPr id="73732" name="Picture 4" descr="http://rds.yahoo.com/_ylt=A0WTefhkXLpHih4BzjyjzbkF/SIG=12kilsoga/EXP=1203482084/**http%3A/www.liceoparini.it/pariniweb/contributi/charlie_brown.gif"/>
          <p:cNvPicPr>
            <a:picLocks noChangeAspect="1" noChangeArrowheads="1"/>
          </p:cNvPicPr>
          <p:nvPr/>
        </p:nvPicPr>
        <p:blipFill>
          <a:blip r:embed="rId4" cstate="print"/>
          <a:srcRect/>
          <a:stretch>
            <a:fillRect/>
          </a:stretch>
        </p:blipFill>
        <p:spPr bwMode="auto">
          <a:xfrm>
            <a:off x="228600" y="3581400"/>
            <a:ext cx="1714500" cy="2524125"/>
          </a:xfrm>
          <a:prstGeom prst="rect">
            <a:avLst/>
          </a:prstGeom>
          <a:noFill/>
        </p:spPr>
      </p:pic>
      <p:sp>
        <p:nvSpPr>
          <p:cNvPr id="4" name="Rectangle 3"/>
          <p:cNvSpPr/>
          <p:nvPr/>
        </p:nvSpPr>
        <p:spPr>
          <a:xfrm>
            <a:off x="838200" y="762000"/>
            <a:ext cx="5867400" cy="3108543"/>
          </a:xfrm>
          <a:prstGeom prst="rect">
            <a:avLst/>
          </a:prstGeom>
        </p:spPr>
        <p:txBody>
          <a:bodyPr wrap="square">
            <a:spAutoFit/>
          </a:bodyPr>
          <a:lstStyle/>
          <a:p>
            <a:r>
              <a:rPr lang="en-US" sz="2800" dirty="0" smtClean="0">
                <a:solidFill>
                  <a:schemeClr val="bg1"/>
                </a:solidFill>
              </a:rPr>
              <a:t>And Sunday funnies </a:t>
            </a:r>
          </a:p>
          <a:p>
            <a:r>
              <a:rPr lang="en-US" sz="2800" dirty="0" smtClean="0">
                <a:solidFill>
                  <a:schemeClr val="bg1"/>
                </a:solidFill>
              </a:rPr>
              <a:t>took a place in the </a:t>
            </a:r>
          </a:p>
          <a:p>
            <a:r>
              <a:rPr lang="en-US" sz="2800" dirty="0" smtClean="0">
                <a:solidFill>
                  <a:schemeClr val="bg1"/>
                </a:solidFill>
              </a:rPr>
              <a:t>hearts of America </a:t>
            </a:r>
          </a:p>
          <a:p>
            <a:r>
              <a:rPr lang="en-US" sz="2800" dirty="0" smtClean="0">
                <a:solidFill>
                  <a:schemeClr val="bg1"/>
                </a:solidFill>
              </a:rPr>
              <a:t>until a few silly </a:t>
            </a:r>
          </a:p>
          <a:p>
            <a:r>
              <a:rPr lang="en-US" sz="2800" dirty="0" smtClean="0">
                <a:solidFill>
                  <a:schemeClr val="bg1"/>
                </a:solidFill>
              </a:rPr>
              <a:t>characters </a:t>
            </a:r>
          </a:p>
          <a:p>
            <a:r>
              <a:rPr lang="en-US" sz="2800" dirty="0" smtClean="0">
                <a:solidFill>
                  <a:schemeClr val="bg1"/>
                </a:solidFill>
              </a:rPr>
              <a:t>became known </a:t>
            </a:r>
          </a:p>
          <a:p>
            <a:r>
              <a:rPr lang="en-US" sz="2800" dirty="0" smtClean="0">
                <a:solidFill>
                  <a:schemeClr val="bg1"/>
                </a:solidFill>
              </a:rPr>
              <a:t>	to all…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0600" y="914400"/>
            <a:ext cx="6858000" cy="5016758"/>
          </a:xfrm>
          <a:prstGeom prst="rect">
            <a:avLst/>
          </a:prstGeom>
        </p:spPr>
        <p:txBody>
          <a:bodyPr wrap="square">
            <a:spAutoFit/>
          </a:bodyPr>
          <a:lstStyle/>
          <a:p>
            <a:r>
              <a:rPr lang="en-US" sz="3200" dirty="0" smtClean="0"/>
              <a:t>What is it about comic characters, smiling friends and heroes sketched on the backs of napkins or drawn for millions on the big screen?  What makes these characters so popular, so beloved, and so growing in popularity?  What makes a few circles and connecting lines iconic?  The answer can be found in one small character…</a:t>
            </a:r>
            <a:endParaRPr lang="en-U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Die Kunst von Mickey Maus art print by Andy Warhol"/>
          <p:cNvPicPr>
            <a:picLocks noChangeAspect="1" noChangeArrowheads="1"/>
          </p:cNvPicPr>
          <p:nvPr/>
        </p:nvPicPr>
        <p:blipFill>
          <a:blip r:embed="rId3" cstate="print"/>
          <a:srcRect/>
          <a:stretch>
            <a:fillRect/>
          </a:stretch>
        </p:blipFill>
        <p:spPr bwMode="auto">
          <a:xfrm>
            <a:off x="533400" y="914400"/>
            <a:ext cx="4915853" cy="4953000"/>
          </a:xfrm>
          <a:prstGeom prst="rect">
            <a:avLst/>
          </a:prstGeom>
          <a:noFill/>
        </p:spPr>
      </p:pic>
      <p:sp>
        <p:nvSpPr>
          <p:cNvPr id="3" name="Rectangle 2"/>
          <p:cNvSpPr/>
          <p:nvPr/>
        </p:nvSpPr>
        <p:spPr>
          <a:xfrm>
            <a:off x="5638800" y="457200"/>
            <a:ext cx="3200400" cy="6001643"/>
          </a:xfrm>
          <a:prstGeom prst="rect">
            <a:avLst/>
          </a:prstGeom>
        </p:spPr>
        <p:txBody>
          <a:bodyPr wrap="square">
            <a:spAutoFit/>
          </a:bodyPr>
          <a:lstStyle/>
          <a:p>
            <a:r>
              <a:rPr lang="en-US" sz="2400" dirty="0" smtClean="0"/>
              <a:t>Characters like Mickey Mouse become iconic because they symbolize more than they are- they symbolize a memory, a hope, a dream or a way of life we can only imagine.  Mickey Mouse is a symbol, not only of a corporation, but an idea, one that is nostalgic and more importantly, sells.</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2 3"/>
          <p:cNvSpPr/>
          <p:nvPr/>
        </p:nvSpPr>
        <p:spPr>
          <a:xfrm>
            <a:off x="3429000" y="1447800"/>
            <a:ext cx="5486400" cy="5105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914400" y="1219200"/>
            <a:ext cx="5867400" cy="3416320"/>
          </a:xfrm>
          <a:prstGeom prst="rect">
            <a:avLst/>
          </a:prstGeom>
        </p:spPr>
        <p:txBody>
          <a:bodyPr wrap="square">
            <a:spAutoFit/>
          </a:bodyPr>
          <a:lstStyle/>
          <a:p>
            <a:r>
              <a:rPr lang="en-US" sz="3600" dirty="0"/>
              <a:t>juxtaposed pictorial and other images in deliberate sequence intended to convey information and/or to produce an aesthetic response in the viewer</a:t>
            </a:r>
          </a:p>
        </p:txBody>
      </p:sp>
      <p:sp>
        <p:nvSpPr>
          <p:cNvPr id="5" name="Title 1"/>
          <p:cNvSpPr txBox="1">
            <a:spLocks/>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100" b="1" i="0" u="none" strike="noStrike" kern="1200" cap="none" spc="0" normalizeH="0" baseline="0" noProof="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The Definition of Comic</a:t>
            </a: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Animation vs. Comics- </a:t>
            </a:r>
            <a:endParaRPr lang="en-US" dirty="0"/>
          </a:p>
        </p:txBody>
      </p:sp>
      <p:sp>
        <p:nvSpPr>
          <p:cNvPr id="3" name="Content Placeholder 2"/>
          <p:cNvSpPr>
            <a:spLocks noGrp="1"/>
          </p:cNvSpPr>
          <p:nvPr>
            <p:ph idx="1"/>
          </p:nvPr>
        </p:nvSpPr>
        <p:spPr>
          <a:xfrm>
            <a:off x="381000" y="1600200"/>
            <a:ext cx="4648200" cy="4251960"/>
          </a:xfrm>
        </p:spPr>
        <p:txBody>
          <a:bodyPr>
            <a:noAutofit/>
          </a:bodyPr>
          <a:lstStyle/>
          <a:p>
            <a:pPr marL="548640" lvl="1" indent="-411480">
              <a:buClr>
                <a:schemeClr val="tx1">
                  <a:shade val="95000"/>
                </a:schemeClr>
              </a:buClr>
              <a:buSzPct val="65000"/>
              <a:buNone/>
            </a:pPr>
            <a:r>
              <a:rPr lang="en-US" sz="2800" dirty="0" smtClean="0"/>
              <a:t>Animation is sequential in time, but not juxtaposed like comics- comics occupy multiples spaces, while animation exits in the same space (the screen), so space does for comics what time does for film</a:t>
            </a:r>
            <a:endParaRPr lang="en-US" sz="2800" dirty="0"/>
          </a:p>
        </p:txBody>
      </p:sp>
      <p:pic>
        <p:nvPicPr>
          <p:cNvPr id="1027" name="Picture 3" descr="C:\Documents and Settings\Meghann Meeusen\Local Settings\Temporary Internet Files\Content.IE5\1US2FNNW\MC900279666[1].wmf"/>
          <p:cNvPicPr>
            <a:picLocks noChangeAspect="1" noChangeArrowheads="1"/>
          </p:cNvPicPr>
          <p:nvPr/>
        </p:nvPicPr>
        <p:blipFill>
          <a:blip r:embed="rId2" cstate="print"/>
          <a:srcRect/>
          <a:stretch>
            <a:fillRect/>
          </a:stretch>
        </p:blipFill>
        <p:spPr bwMode="auto">
          <a:xfrm>
            <a:off x="5029200" y="3886200"/>
            <a:ext cx="2567026" cy="2561824"/>
          </a:xfrm>
          <a:prstGeom prst="rect">
            <a:avLst/>
          </a:prstGeom>
          <a:noFill/>
        </p:spPr>
      </p:pic>
      <p:pic>
        <p:nvPicPr>
          <p:cNvPr id="1028" name="Picture 4" descr="C:\Documents and Settings\Meghann Meeusen\Local Settings\Temporary Internet Files\Content.IE5\60BMRTJZ\MC900345880[1].wmf"/>
          <p:cNvPicPr>
            <a:picLocks noChangeAspect="1" noChangeArrowheads="1"/>
          </p:cNvPicPr>
          <p:nvPr/>
        </p:nvPicPr>
        <p:blipFill>
          <a:blip r:embed="rId3" cstate="print"/>
          <a:srcRect/>
          <a:stretch>
            <a:fillRect/>
          </a:stretch>
        </p:blipFill>
        <p:spPr bwMode="auto">
          <a:xfrm>
            <a:off x="5410200" y="1524000"/>
            <a:ext cx="2819400" cy="152437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457200" y="1676400"/>
            <a:ext cx="8229600" cy="2514600"/>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1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Pictures and Writing- </a:t>
            </a:r>
            <a:br>
              <a:rPr kumimoji="0" lang="en-US" sz="41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kumimoji="0" lang="en-US" sz="41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A Delicate Balance</a:t>
            </a:r>
            <a:br>
              <a:rPr kumimoji="0" lang="en-US" sz="41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kumimoji="0" lang="en-US"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Explained by the Experts </a:t>
            </a:r>
            <a:br>
              <a:rPr kumimoji="0" lang="en-US"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kumimoji="0" lang="en-US" sz="27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in the Way they Know Best</a:t>
            </a: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300" dirty="0" smtClean="0"/>
              <a:t/>
            </a:r>
            <a:br>
              <a:rPr lang="en-US" sz="5300" dirty="0" smtClean="0"/>
            </a:br>
            <a:r>
              <a:rPr lang="en-US" sz="4400" dirty="0" smtClean="0"/>
              <a:t>Popularity of Comics- </a:t>
            </a:r>
            <a:br>
              <a:rPr lang="en-US" sz="4400" dirty="0" smtClean="0"/>
            </a:br>
            <a:r>
              <a:rPr lang="en-US" sz="4400" dirty="0" smtClean="0"/>
              <a:t>Think Show and Tell</a:t>
            </a:r>
            <a:r>
              <a:rPr lang="en-US" sz="3600" dirty="0" smtClean="0"/>
              <a:t/>
            </a:r>
            <a:br>
              <a:rPr lang="en-US" sz="3600" dirty="0" smtClean="0"/>
            </a:br>
            <a:endParaRPr lang="en-US" sz="3600" dirty="0"/>
          </a:p>
        </p:txBody>
      </p:sp>
      <p:pic>
        <p:nvPicPr>
          <p:cNvPr id="4" name="Picture 2"/>
          <p:cNvPicPr>
            <a:picLocks noChangeAspect="1" noChangeArrowheads="1"/>
          </p:cNvPicPr>
          <p:nvPr/>
        </p:nvPicPr>
        <p:blipFill>
          <a:blip r:embed="rId3" cstate="print"/>
          <a:srcRect/>
          <a:stretch>
            <a:fillRect/>
          </a:stretch>
        </p:blipFill>
        <p:spPr bwMode="auto">
          <a:xfrm>
            <a:off x="381000" y="1752600"/>
            <a:ext cx="8458200" cy="399492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3" cstate="print"/>
          <a:srcRect/>
          <a:stretch>
            <a:fillRect/>
          </a:stretch>
        </p:blipFill>
        <p:spPr bwMode="auto">
          <a:xfrm>
            <a:off x="381000" y="1447800"/>
            <a:ext cx="8234721" cy="39227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5" name="Picture 3"/>
          <p:cNvPicPr>
            <a:picLocks noChangeAspect="1" noChangeArrowheads="1"/>
          </p:cNvPicPr>
          <p:nvPr/>
        </p:nvPicPr>
        <p:blipFill>
          <a:blip r:embed="rId3" cstate="print"/>
          <a:srcRect/>
          <a:stretch>
            <a:fillRect/>
          </a:stretch>
        </p:blipFill>
        <p:spPr bwMode="auto">
          <a:xfrm>
            <a:off x="457200" y="1371600"/>
            <a:ext cx="8458200" cy="3988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p:cNvPicPr>
            <a:picLocks noChangeAspect="1" noChangeArrowheads="1"/>
          </p:cNvPicPr>
          <p:nvPr/>
        </p:nvPicPr>
        <p:blipFill>
          <a:blip r:embed="rId3" cstate="print"/>
          <a:srcRect/>
          <a:stretch>
            <a:fillRect/>
          </a:stretch>
        </p:blipFill>
        <p:spPr bwMode="auto">
          <a:xfrm>
            <a:off x="304800" y="1447800"/>
            <a:ext cx="8477649" cy="39957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3" cstate="print"/>
          <a:srcRect/>
          <a:stretch>
            <a:fillRect/>
          </a:stretch>
        </p:blipFill>
        <p:spPr bwMode="auto">
          <a:xfrm>
            <a:off x="533400" y="1371600"/>
            <a:ext cx="8343469" cy="3962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3" cstate="print"/>
          <a:srcRect/>
          <a:stretch>
            <a:fillRect/>
          </a:stretch>
        </p:blipFill>
        <p:spPr bwMode="auto">
          <a:xfrm>
            <a:off x="457200" y="1600200"/>
            <a:ext cx="8255347" cy="4032898"/>
          </a:xfrm>
          <a:prstGeom prst="rect">
            <a:avLst/>
          </a:prstGeom>
          <a:noFill/>
          <a:ln w="9525">
            <a:noFill/>
            <a:miter lim="800000"/>
            <a:headEnd/>
            <a:tailEnd/>
          </a:ln>
          <a:effectLst/>
        </p:spPr>
      </p:pic>
      <p:sp>
        <p:nvSpPr>
          <p:cNvPr id="3" name="Title 1"/>
          <p:cNvSpPr txBox="1">
            <a:spLocks/>
          </p:cNvSpPr>
          <p:nvPr/>
        </p:nvSpPr>
        <p:spPr>
          <a:xfrm>
            <a:off x="457200" y="274638"/>
            <a:ext cx="8229600" cy="1143000"/>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The End of Traditional Thinking</a:t>
            </a:r>
            <a:endParaRPr kumimoji="0" lang="en-US" sz="24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3" cstate="print"/>
          <a:srcRect/>
          <a:stretch>
            <a:fillRect/>
          </a:stretch>
        </p:blipFill>
        <p:spPr bwMode="auto">
          <a:xfrm>
            <a:off x="304800" y="1447800"/>
            <a:ext cx="8406197" cy="39925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3" cstate="print"/>
          <a:srcRect/>
          <a:stretch>
            <a:fillRect/>
          </a:stretch>
        </p:blipFill>
        <p:spPr bwMode="auto">
          <a:xfrm>
            <a:off x="381000" y="1447800"/>
            <a:ext cx="8347949" cy="3974493"/>
          </a:xfrm>
          <a:prstGeom prst="rect">
            <a:avLst/>
          </a:prstGeom>
          <a:noFill/>
          <a:ln w="9525">
            <a:noFill/>
            <a:miter lim="800000"/>
            <a:headEnd/>
            <a:tailEnd/>
          </a:ln>
          <a:effectLst/>
        </p:spPr>
      </p:pic>
      <p:sp>
        <p:nvSpPr>
          <p:cNvPr id="3" name="Title 1"/>
          <p:cNvSpPr txBox="1">
            <a:spLocks/>
          </p:cNvSpPr>
          <p:nvPr/>
        </p:nvSpPr>
        <p:spPr>
          <a:xfrm>
            <a:off x="457200" y="274638"/>
            <a:ext cx="8229600" cy="1143000"/>
          </a:xfrm>
          <a:prstGeom prst="rect">
            <a:avLst/>
          </a:prstGeom>
        </p:spPr>
        <p:txBody>
          <a:bodyPr>
            <a:normAutofit fontScale="5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3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Why do we grow out of</a:t>
            </a:r>
            <a:r>
              <a:rPr kumimoji="0" lang="en-US" sz="5300" b="1" i="0" u="none" strike="noStrike" kern="1200" cap="none" spc="0" normalizeH="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 the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300" b="1" i="0" u="none" strike="noStrike" kern="1200" cap="none" spc="0" normalizeH="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combination of words and pictures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300" b="1" i="0" u="none" strike="noStrike" kern="1200" cap="none" spc="0" normalizeH="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and what does it mean for the future?</a:t>
            </a:r>
            <a:endParaRPr kumimoji="0" lang="en-US" sz="36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3" cstate="print"/>
          <a:srcRect/>
          <a:stretch>
            <a:fillRect/>
          </a:stretch>
        </p:blipFill>
        <p:spPr bwMode="auto">
          <a:xfrm>
            <a:off x="381000" y="1524000"/>
            <a:ext cx="8354781" cy="39131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p:cNvPicPr>
            <a:picLocks noChangeAspect="1" noChangeArrowheads="1"/>
          </p:cNvPicPr>
          <p:nvPr/>
        </p:nvPicPr>
        <p:blipFill>
          <a:blip r:embed="rId3" cstate="print"/>
          <a:srcRect/>
          <a:stretch>
            <a:fillRect/>
          </a:stretch>
        </p:blipFill>
        <p:spPr bwMode="auto">
          <a:xfrm>
            <a:off x="228600" y="1447800"/>
            <a:ext cx="8523664" cy="39766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457200" y="533400"/>
            <a:ext cx="8229600" cy="1143000"/>
          </a:xfrm>
          <a:prstGeom prst="rect">
            <a:avLst/>
          </a:prstGeom>
        </p:spPr>
        <p:txBody>
          <a:bodyPr>
            <a:normAutofit fontScale="90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1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Why are we invested in the symbol or the icon?</a:t>
            </a:r>
            <a:endParaRPr kumimoji="0" lang="en-US" sz="41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pic>
        <p:nvPicPr>
          <p:cNvPr id="2050" name="Picture 2"/>
          <p:cNvPicPr>
            <a:picLocks noChangeAspect="1" noChangeArrowheads="1"/>
          </p:cNvPicPr>
          <p:nvPr/>
        </p:nvPicPr>
        <p:blipFill>
          <a:blip r:embed="rId2" cstate="print"/>
          <a:srcRect/>
          <a:stretch>
            <a:fillRect/>
          </a:stretch>
        </p:blipFill>
        <p:spPr bwMode="auto">
          <a:xfrm>
            <a:off x="685800" y="2438400"/>
            <a:ext cx="3552825" cy="2537732"/>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4876801" y="2066925"/>
            <a:ext cx="1905000" cy="1905000"/>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6324600" y="4114800"/>
            <a:ext cx="2161924" cy="2143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Being “Drawn In”</a:t>
            </a:r>
            <a:endParaRPr lang="en-US" dirty="0"/>
          </a:p>
        </p:txBody>
      </p:sp>
      <p:sp>
        <p:nvSpPr>
          <p:cNvPr id="4" name="Content Placeholder 3"/>
          <p:cNvSpPr>
            <a:spLocks noGrp="1"/>
          </p:cNvSpPr>
          <p:nvPr>
            <p:ph idx="1"/>
          </p:nvPr>
        </p:nvSpPr>
        <p:spPr/>
        <p:txBody>
          <a:bodyPr>
            <a:normAutofit fontScale="92500"/>
          </a:bodyPr>
          <a:lstStyle/>
          <a:p>
            <a:pPr lvl="1"/>
            <a:r>
              <a:rPr lang="en-US" sz="6000" dirty="0" smtClean="0"/>
              <a:t>Complex </a:t>
            </a:r>
            <a:r>
              <a:rPr lang="en-US" sz="6000" dirty="0" smtClean="0">
                <a:sym typeface="Wingdings"/>
              </a:rPr>
              <a:t></a:t>
            </a:r>
            <a:r>
              <a:rPr lang="en-US" sz="6000" dirty="0" smtClean="0"/>
              <a:t> Simple</a:t>
            </a:r>
          </a:p>
          <a:p>
            <a:pPr lvl="1"/>
            <a:r>
              <a:rPr lang="en-US" sz="6000" dirty="0" err="1" smtClean="0"/>
              <a:t>Realistic</a:t>
            </a:r>
            <a:r>
              <a:rPr lang="en-US" sz="6000" dirty="0" err="1" smtClean="0">
                <a:sym typeface="Wingdings"/>
              </a:rPr>
              <a:t></a:t>
            </a:r>
            <a:r>
              <a:rPr lang="en-US" sz="6000" dirty="0" err="1" smtClean="0"/>
              <a:t>Iconic</a:t>
            </a:r>
            <a:endParaRPr lang="en-US" sz="6000" dirty="0" smtClean="0"/>
          </a:p>
          <a:p>
            <a:pPr lvl="1"/>
            <a:r>
              <a:rPr lang="en-US" sz="6000" dirty="0" err="1" smtClean="0"/>
              <a:t>Objective</a:t>
            </a:r>
            <a:r>
              <a:rPr lang="en-US" sz="6000" dirty="0" err="1" smtClean="0">
                <a:sym typeface="Wingdings"/>
              </a:rPr>
              <a:t></a:t>
            </a:r>
            <a:r>
              <a:rPr lang="en-US" sz="6000" dirty="0" err="1" smtClean="0"/>
              <a:t>Subjective</a:t>
            </a:r>
            <a:endParaRPr lang="en-US" sz="6000" dirty="0" smtClean="0"/>
          </a:p>
          <a:p>
            <a:pPr lvl="1"/>
            <a:r>
              <a:rPr lang="en-US" sz="6000" err="1" smtClean="0"/>
              <a:t>Specific</a:t>
            </a:r>
            <a:r>
              <a:rPr lang="en-US" sz="6000" smtClean="0">
                <a:sym typeface="Wingdings"/>
              </a:rPr>
              <a:t></a:t>
            </a:r>
            <a:r>
              <a:rPr lang="en-US" sz="6000" dirty="0" err="1" smtClean="0">
                <a:sym typeface="Wingdings"/>
              </a:rPr>
              <a:t>U</a:t>
            </a:r>
            <a:r>
              <a:rPr lang="en-US" sz="6000" smtClean="0"/>
              <a:t>niversal</a:t>
            </a:r>
            <a:endParaRPr lang="en-US" sz="6000"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Wait!</a:t>
            </a:r>
            <a:endParaRPr lang="en-US" dirty="0"/>
          </a:p>
        </p:txBody>
      </p:sp>
      <p:sp>
        <p:nvSpPr>
          <p:cNvPr id="3" name="Content Placeholder 2"/>
          <p:cNvSpPr>
            <a:spLocks noGrp="1"/>
          </p:cNvSpPr>
          <p:nvPr>
            <p:ph idx="1"/>
          </p:nvPr>
        </p:nvSpPr>
        <p:spPr/>
        <p:txBody>
          <a:bodyPr/>
          <a:lstStyle/>
          <a:p>
            <a:r>
              <a:rPr lang="en-US" dirty="0" smtClean="0"/>
              <a:t>What is even more simple and iconic than pictures?</a:t>
            </a:r>
          </a:p>
          <a:p>
            <a:endParaRPr lang="en-US" dirty="0" smtClean="0"/>
          </a:p>
          <a:p>
            <a:endParaRPr lang="en-US" dirty="0" smtClean="0"/>
          </a:p>
          <a:p>
            <a:endParaRPr lang="en-US" dirty="0" smtClean="0"/>
          </a:p>
          <a:p>
            <a:endParaRPr lang="en-US" dirty="0" smtClean="0"/>
          </a:p>
          <a:p>
            <a:r>
              <a:rPr lang="en-US" dirty="0" smtClean="0"/>
              <a:t>Words are the ultimate abstraction.  But how different are words and pictures, really?</a:t>
            </a:r>
            <a:endParaRPr lang="en-US" dirty="0"/>
          </a:p>
        </p:txBody>
      </p:sp>
      <p:sp>
        <p:nvSpPr>
          <p:cNvPr id="4" name="Title 1"/>
          <p:cNvSpPr txBox="1">
            <a:spLocks/>
          </p:cNvSpPr>
          <p:nvPr/>
        </p:nvSpPr>
        <p:spPr>
          <a:xfrm>
            <a:off x="3048000" y="2590800"/>
            <a:ext cx="5257800" cy="1371600"/>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96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WORDS!</a:t>
            </a:r>
            <a:endParaRPr kumimoji="0" lang="en-US" sz="96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3" cstate="print"/>
          <a:srcRect/>
          <a:stretch>
            <a:fillRect/>
          </a:stretch>
        </p:blipFill>
        <p:spPr bwMode="auto">
          <a:xfrm>
            <a:off x="609600" y="1600200"/>
            <a:ext cx="8018721" cy="3810000"/>
          </a:xfrm>
          <a:prstGeom prst="rect">
            <a:avLst/>
          </a:prstGeom>
          <a:noFill/>
          <a:ln w="9525">
            <a:noFill/>
            <a:miter lim="800000"/>
            <a:headEnd/>
            <a:tailEnd/>
          </a:ln>
          <a:effectLst/>
        </p:spPr>
      </p:pic>
      <p:sp>
        <p:nvSpPr>
          <p:cNvPr id="5" name="Title 2"/>
          <p:cNvSpPr txBox="1">
            <a:spLocks/>
          </p:cNvSpPr>
          <p:nvPr/>
        </p:nvSpPr>
        <p:spPr>
          <a:xfrm>
            <a:off x="457200" y="533400"/>
            <a:ext cx="8229600" cy="1143000"/>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1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Received and Perceived</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3" cstate="print"/>
          <a:srcRect/>
          <a:stretch>
            <a:fillRect/>
          </a:stretch>
        </p:blipFill>
        <p:spPr bwMode="auto">
          <a:xfrm>
            <a:off x="609600" y="1447800"/>
            <a:ext cx="8026585" cy="38671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7" name="Picture 3"/>
          <p:cNvPicPr>
            <a:picLocks noChangeAspect="1" noChangeArrowheads="1"/>
          </p:cNvPicPr>
          <p:nvPr/>
        </p:nvPicPr>
        <p:blipFill>
          <a:blip r:embed="rId3" cstate="print"/>
          <a:srcRect/>
          <a:stretch>
            <a:fillRect/>
          </a:stretch>
        </p:blipFill>
        <p:spPr bwMode="auto">
          <a:xfrm>
            <a:off x="457200" y="762000"/>
            <a:ext cx="8068003" cy="5257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 how do we interpret?</a:t>
            </a: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Now that we know a bit about comics themselves, lets consider the elements of visual design that can help us interpret them.  To do so, we can use Molly Bang’s principles of design from </a:t>
            </a:r>
            <a:r>
              <a:rPr lang="en-US" i="1" dirty="0" smtClean="0"/>
              <a:t>Picture This</a:t>
            </a:r>
            <a:r>
              <a:rPr lang="en-US" dirty="0" smtClean="0"/>
              <a:t>…</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Scott McCloud and Line</a:t>
            </a:r>
            <a:endParaRPr lang="en-US" dirty="0"/>
          </a:p>
        </p:txBody>
      </p:sp>
      <p:sp>
        <p:nvSpPr>
          <p:cNvPr id="3" name="Content Placeholder 2"/>
          <p:cNvSpPr>
            <a:spLocks noGrp="1"/>
          </p:cNvSpPr>
          <p:nvPr>
            <p:ph idx="1"/>
          </p:nvPr>
        </p:nvSpPr>
        <p:spPr/>
        <p:txBody>
          <a:bodyPr>
            <a:normAutofit/>
          </a:bodyPr>
          <a:lstStyle/>
          <a:p>
            <a:pPr>
              <a:buNone/>
            </a:pPr>
            <a:r>
              <a:rPr lang="en-US" sz="4000" dirty="0" smtClean="0"/>
              <a:t>Let’s take another look at what McCloud says about line and the way it impacts our understanding… </a:t>
            </a:r>
          </a:p>
          <a:p>
            <a:pPr>
              <a:buNone/>
            </a:pPr>
            <a:endParaRPr lang="en-US" sz="4000" dirty="0" smtClean="0"/>
          </a:p>
          <a:p>
            <a:pPr>
              <a:buNone/>
            </a:pPr>
            <a:r>
              <a:rPr lang="en-US" sz="4800" dirty="0" smtClean="0"/>
              <a:t>Check Out Chapter 5!</a:t>
            </a:r>
            <a:endParaRPr lang="en-US" sz="4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Principles of Space/Visual Design</a:t>
            </a:r>
            <a:endParaRPr lang="en-US" dirty="0"/>
          </a:p>
        </p:txBody>
      </p:sp>
      <p:sp>
        <p:nvSpPr>
          <p:cNvPr id="3" name="Content Placeholder 2"/>
          <p:cNvSpPr>
            <a:spLocks noGrp="1"/>
          </p:cNvSpPr>
          <p:nvPr>
            <p:ph idx="1"/>
          </p:nvPr>
        </p:nvSpPr>
        <p:spPr>
          <a:xfrm>
            <a:off x="457200" y="1600200"/>
            <a:ext cx="6781800" cy="4709160"/>
          </a:xfrm>
        </p:spPr>
        <p:txBody>
          <a:bodyPr>
            <a:normAutofit/>
          </a:bodyPr>
          <a:lstStyle/>
          <a:p>
            <a:pPr lvl="1"/>
            <a:r>
              <a:rPr lang="en-US" b="1" dirty="0" smtClean="0"/>
              <a:t>Smooth, flat, horizontal shapes</a:t>
            </a:r>
            <a:r>
              <a:rPr lang="en-US" dirty="0" smtClean="0"/>
              <a:t>:  sense of stability and calm (can’t fall down)</a:t>
            </a:r>
          </a:p>
          <a:p>
            <a:pPr lvl="1"/>
            <a:r>
              <a:rPr lang="en-US" b="1" dirty="0" smtClean="0"/>
              <a:t>Vertical shapes</a:t>
            </a:r>
            <a:r>
              <a:rPr lang="en-US" dirty="0" smtClean="0"/>
              <a:t>:  exciting and active, rebelling against earth’s gravity, implying energy, reaching toward heights of the heavens (energy to create, energy released if fall)</a:t>
            </a:r>
          </a:p>
          <a:p>
            <a:pPr lvl="1"/>
            <a:r>
              <a:rPr lang="en-US" b="1" dirty="0" smtClean="0"/>
              <a:t>Diagonal shapes</a:t>
            </a:r>
            <a:r>
              <a:rPr lang="en-US" dirty="0" smtClean="0"/>
              <a:t>:  dynamic, imply motion or tension (as if falling)</a:t>
            </a:r>
          </a:p>
          <a:p>
            <a:endParaRPr lang="en-US" dirty="0"/>
          </a:p>
        </p:txBody>
      </p:sp>
      <p:sp>
        <p:nvSpPr>
          <p:cNvPr id="4" name="Rectangle 3"/>
          <p:cNvSpPr/>
          <p:nvPr/>
        </p:nvSpPr>
        <p:spPr>
          <a:xfrm>
            <a:off x="3276600" y="5257800"/>
            <a:ext cx="3581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391400" y="1295400"/>
            <a:ext cx="990600" cy="487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Principles of Space/Visual Design</a:t>
            </a:r>
            <a:endParaRPr lang="en-US" dirty="0"/>
          </a:p>
        </p:txBody>
      </p:sp>
      <p:sp>
        <p:nvSpPr>
          <p:cNvPr id="3" name="Content Placeholder 2"/>
          <p:cNvSpPr>
            <a:spLocks noGrp="1"/>
          </p:cNvSpPr>
          <p:nvPr>
            <p:ph idx="1"/>
          </p:nvPr>
        </p:nvSpPr>
        <p:spPr/>
        <p:txBody>
          <a:bodyPr>
            <a:normAutofit/>
          </a:bodyPr>
          <a:lstStyle/>
          <a:p>
            <a:pPr lvl="1"/>
            <a:r>
              <a:rPr lang="en-US" sz="2800" b="1" dirty="0" smtClean="0"/>
              <a:t>Upper Half</a:t>
            </a:r>
            <a:r>
              <a:rPr lang="en-US" sz="2800" dirty="0" smtClean="0"/>
              <a:t> (of frame):  Freedom, happiness, triumph, “spirituality”; a stronger tactical position, escaping gravity- greater “pictorial weight”- draws attention, more important</a:t>
            </a:r>
          </a:p>
          <a:p>
            <a:pPr lvl="1"/>
            <a:endParaRPr lang="en-US" sz="2800" b="1" dirty="0" smtClean="0"/>
          </a:p>
          <a:p>
            <a:pPr lvl="1"/>
            <a:endParaRPr lang="en-US" sz="2800" b="1" dirty="0" smtClean="0"/>
          </a:p>
          <a:p>
            <a:pPr lvl="1"/>
            <a:endParaRPr lang="en-US" sz="2800" b="1" dirty="0" smtClean="0"/>
          </a:p>
          <a:p>
            <a:pPr lvl="1"/>
            <a:r>
              <a:rPr lang="en-US" sz="2800" b="1" dirty="0" smtClean="0"/>
              <a:t>Lower Half</a:t>
            </a:r>
            <a:r>
              <a:rPr lang="en-US" sz="2800" dirty="0" smtClean="0"/>
              <a:t>:  threatened, heavier, sadder, more constrained, grounded, less important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2 3"/>
          <p:cNvSpPr/>
          <p:nvPr/>
        </p:nvSpPr>
        <p:spPr>
          <a:xfrm>
            <a:off x="5257800" y="3048000"/>
            <a:ext cx="3505200" cy="35052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pPr lvl="0"/>
            <a:r>
              <a:rPr lang="en-US" dirty="0" smtClean="0"/>
              <a:t>Principles of Space/Visual Design</a:t>
            </a:r>
            <a:endParaRPr lang="en-US" dirty="0"/>
          </a:p>
        </p:txBody>
      </p:sp>
      <p:sp>
        <p:nvSpPr>
          <p:cNvPr id="3" name="Content Placeholder 2"/>
          <p:cNvSpPr>
            <a:spLocks noGrp="1"/>
          </p:cNvSpPr>
          <p:nvPr>
            <p:ph idx="1"/>
          </p:nvPr>
        </p:nvSpPr>
        <p:spPr/>
        <p:txBody>
          <a:bodyPr>
            <a:normAutofit/>
          </a:bodyPr>
          <a:lstStyle/>
          <a:p>
            <a:pPr lvl="1"/>
            <a:r>
              <a:rPr lang="en-US" b="1" dirty="0" smtClean="0"/>
              <a:t>Center:  </a:t>
            </a:r>
            <a:r>
              <a:rPr lang="en-US" dirty="0" smtClean="0"/>
              <a:t>most effective “center of attention” point of greatest attraction</a:t>
            </a:r>
          </a:p>
          <a:p>
            <a:pPr lvl="2"/>
            <a:r>
              <a:rPr lang="en-US" sz="2400" dirty="0" smtClean="0"/>
              <a:t>Shifting away from the center implies movement</a:t>
            </a:r>
          </a:p>
          <a:p>
            <a:pPr lvl="2"/>
            <a:r>
              <a:rPr lang="en-US" sz="2400" dirty="0" smtClean="0"/>
              <a:t>Rarely used unless figure is intended to be an object of meditation</a:t>
            </a:r>
          </a:p>
          <a:p>
            <a:pPr lvl="1"/>
            <a:r>
              <a:rPr lang="en-US" b="1" dirty="0" smtClean="0"/>
              <a:t>Edges and Corners</a:t>
            </a:r>
            <a:r>
              <a:rPr lang="en-US" dirty="0" smtClean="0"/>
              <a:t> (of the picture) = the edges and corners of the picture world</a:t>
            </a:r>
          </a:p>
          <a:p>
            <a:pPr lvl="2"/>
            <a:r>
              <a:rPr lang="en-US" sz="2400" dirty="0" smtClean="0"/>
              <a:t>Closer an object is to the edge, the greater the tension</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Principles of Space/Visual Design</a:t>
            </a:r>
            <a:endParaRPr lang="en-US" dirty="0"/>
          </a:p>
        </p:txBody>
      </p:sp>
      <p:sp>
        <p:nvSpPr>
          <p:cNvPr id="3" name="Content Placeholder 2"/>
          <p:cNvSpPr>
            <a:spLocks noGrp="1"/>
          </p:cNvSpPr>
          <p:nvPr>
            <p:ph idx="1"/>
          </p:nvPr>
        </p:nvSpPr>
        <p:spPr/>
        <p:txBody>
          <a:bodyPr>
            <a:normAutofit/>
          </a:bodyPr>
          <a:lstStyle/>
          <a:p>
            <a:pPr lvl="1"/>
            <a:r>
              <a:rPr lang="en-US" sz="3200" b="1" dirty="0" smtClean="0"/>
              <a:t>Light/Dark</a:t>
            </a:r>
            <a:r>
              <a:rPr lang="en-US" sz="3200" dirty="0" smtClean="0"/>
              <a:t>:  White or light backgrounds feel safer than dark backgrounds (reminding of daytime) while dark background symbolize the unknown</a:t>
            </a:r>
          </a:p>
          <a:p>
            <a:endParaRPr lang="en-US" dirty="0"/>
          </a:p>
        </p:txBody>
      </p:sp>
      <p:sp>
        <p:nvSpPr>
          <p:cNvPr id="4" name="Rectangle 3"/>
          <p:cNvSpPr/>
          <p:nvPr/>
        </p:nvSpPr>
        <p:spPr>
          <a:xfrm>
            <a:off x="3886200" y="3886200"/>
            <a:ext cx="4800600" cy="243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400800" y="4419600"/>
            <a:ext cx="12192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5257800" y="1447800"/>
            <a:ext cx="3276600" cy="48006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pPr lvl="0"/>
            <a:r>
              <a:rPr lang="en-US" dirty="0" smtClean="0"/>
              <a:t>Principles of Space/Visual Design</a:t>
            </a:r>
            <a:endParaRPr lang="en-US" dirty="0"/>
          </a:p>
        </p:txBody>
      </p:sp>
      <p:sp>
        <p:nvSpPr>
          <p:cNvPr id="3" name="Content Placeholder 2"/>
          <p:cNvSpPr>
            <a:spLocks noGrp="1"/>
          </p:cNvSpPr>
          <p:nvPr>
            <p:ph idx="1"/>
          </p:nvPr>
        </p:nvSpPr>
        <p:spPr/>
        <p:txBody>
          <a:bodyPr>
            <a:normAutofit/>
          </a:bodyPr>
          <a:lstStyle/>
          <a:p>
            <a:pPr lvl="1"/>
            <a:r>
              <a:rPr lang="en-US" sz="3200" b="1" dirty="0" smtClean="0"/>
              <a:t>Pointed/Rounded Shapes</a:t>
            </a:r>
            <a:r>
              <a:rPr lang="en-US" sz="3200" dirty="0" smtClean="0"/>
              <a:t>:  frightened by pointed, secure with rounded shapes and curves</a:t>
            </a:r>
          </a:p>
          <a:p>
            <a:pPr lvl="1"/>
            <a:r>
              <a:rPr lang="en-US" sz="3200" b="1" dirty="0" smtClean="0"/>
              <a:t>Larger/Smaller</a:t>
            </a:r>
            <a:r>
              <a:rPr lang="en-US" sz="3200" dirty="0" smtClean="0"/>
              <a:t>:  larger objects feel stronger</a:t>
            </a:r>
          </a:p>
          <a:p>
            <a:pPr lvl="1"/>
            <a:endParaRPr lang="en-US" sz="3200" dirty="0" smtClean="0"/>
          </a:p>
          <a:p>
            <a:endParaRPr lang="en-US" dirty="0"/>
          </a:p>
        </p:txBody>
      </p:sp>
      <p:sp>
        <p:nvSpPr>
          <p:cNvPr id="5" name="Oval 4"/>
          <p:cNvSpPr/>
          <p:nvPr/>
        </p:nvSpPr>
        <p:spPr>
          <a:xfrm>
            <a:off x="2667000" y="4114800"/>
            <a:ext cx="1981200" cy="2133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Principles of Space/Visual Design</a:t>
            </a:r>
            <a:endParaRPr lang="en-US" dirty="0"/>
          </a:p>
        </p:txBody>
      </p:sp>
      <p:sp>
        <p:nvSpPr>
          <p:cNvPr id="3" name="Content Placeholder 2"/>
          <p:cNvSpPr>
            <a:spLocks noGrp="1"/>
          </p:cNvSpPr>
          <p:nvPr>
            <p:ph idx="1"/>
          </p:nvPr>
        </p:nvSpPr>
        <p:spPr/>
        <p:txBody>
          <a:bodyPr>
            <a:normAutofit/>
          </a:bodyPr>
          <a:lstStyle/>
          <a:p>
            <a:pPr lvl="1"/>
            <a:r>
              <a:rPr lang="en-US" sz="2800" b="1" dirty="0" smtClean="0"/>
              <a:t>Same or Similar Colors</a:t>
            </a:r>
            <a:r>
              <a:rPr lang="en-US" sz="2800" dirty="0" smtClean="0"/>
              <a:t>:  associated more strong than same or similar shapes</a:t>
            </a:r>
          </a:p>
          <a:p>
            <a:pPr lvl="2"/>
            <a:r>
              <a:rPr lang="en-US" sz="2800" dirty="0" smtClean="0"/>
              <a:t>Repetition and confusion (regularity and irregularity, order and disorder)</a:t>
            </a:r>
          </a:p>
          <a:p>
            <a:pPr lvl="2"/>
            <a:r>
              <a:rPr lang="en-US" sz="2800" dirty="0" smtClean="0"/>
              <a:t>Some repetition gives security, but too much “perfection”- continual, relentless repetition-can be terrifying (isn’t that a metaphor for life!)</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And Beyond Comics…</a:t>
            </a:r>
            <a:endParaRPr lang="en-US" dirty="0"/>
          </a:p>
        </p:txBody>
      </p:sp>
      <p:sp>
        <p:nvSpPr>
          <p:cNvPr id="3" name="Subtitle 2"/>
          <p:cNvSpPr>
            <a:spLocks noGrp="1"/>
          </p:cNvSpPr>
          <p:nvPr>
            <p:ph type="subTitle" idx="1"/>
          </p:nvPr>
        </p:nvSpPr>
        <p:spPr/>
        <p:txBody>
          <a:bodyPr/>
          <a:lstStyle/>
          <a:p>
            <a:r>
              <a:rPr lang="en-US" dirty="0" smtClean="0"/>
              <a:t>Use the same skills when working with picture books, such as these favorites…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3" cstate="print"/>
          <a:srcRect/>
          <a:stretch>
            <a:fillRect/>
          </a:stretch>
        </p:blipFill>
        <p:spPr bwMode="auto">
          <a:xfrm>
            <a:off x="609600" y="533400"/>
            <a:ext cx="7910038" cy="5881688"/>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p:cNvPicPr>
            <a:picLocks noChangeAspect="1" noChangeArrowheads="1"/>
          </p:cNvPicPr>
          <p:nvPr/>
        </p:nvPicPr>
        <p:blipFill>
          <a:blip r:embed="rId3" cstate="print"/>
          <a:srcRect/>
          <a:stretch>
            <a:fillRect/>
          </a:stretch>
        </p:blipFill>
        <p:spPr bwMode="auto">
          <a:xfrm>
            <a:off x="457200" y="381000"/>
            <a:ext cx="8271117" cy="586740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5" name="Picture 3"/>
          <p:cNvPicPr>
            <a:picLocks noChangeAspect="1" noChangeArrowheads="1"/>
          </p:cNvPicPr>
          <p:nvPr/>
        </p:nvPicPr>
        <p:blipFill>
          <a:blip r:embed="rId3" cstate="print"/>
          <a:srcRect/>
          <a:stretch>
            <a:fillRect/>
          </a:stretch>
        </p:blipFill>
        <p:spPr bwMode="auto">
          <a:xfrm rot="10800000">
            <a:off x="380648" y="380998"/>
            <a:ext cx="8306152" cy="6039902"/>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Ok, Test What You’ve learned…</a:t>
            </a:r>
            <a:endParaRPr lang="en-US" dirty="0"/>
          </a:p>
        </p:txBody>
      </p:sp>
      <p:sp>
        <p:nvSpPr>
          <p:cNvPr id="5" name="Subtitle 4"/>
          <p:cNvSpPr>
            <a:spLocks noGrp="1"/>
          </p:cNvSpPr>
          <p:nvPr>
            <p:ph type="subTitle" idx="1"/>
          </p:nvPr>
        </p:nvSpPr>
        <p:spPr/>
        <p:txBody>
          <a:bodyPr>
            <a:normAutofit fontScale="92500" lnSpcReduction="20000"/>
          </a:bodyPr>
          <a:lstStyle/>
          <a:p>
            <a:r>
              <a:rPr lang="en-US" dirty="0" smtClean="0"/>
              <a:t>Here are a few slides from popular comics.  What elements of design can you pick out to determine something about what is happening in the story without even knowing the plotline?</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p:cNvPicPr>
            <a:picLocks noChangeAspect="1" noChangeArrowheads="1"/>
          </p:cNvPicPr>
          <p:nvPr/>
        </p:nvPicPr>
        <p:blipFill>
          <a:blip r:embed="rId3" cstate="print"/>
          <a:srcRect/>
          <a:stretch>
            <a:fillRect/>
          </a:stretch>
        </p:blipFill>
        <p:spPr bwMode="auto">
          <a:xfrm>
            <a:off x="533400" y="533400"/>
            <a:ext cx="7968100" cy="58419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3" cstate="print"/>
          <a:srcRect/>
          <a:stretch>
            <a:fillRect/>
          </a:stretch>
        </p:blipFill>
        <p:spPr bwMode="auto">
          <a:xfrm>
            <a:off x="1371600" y="3505200"/>
            <a:ext cx="6335126" cy="3153831"/>
          </a:xfrm>
          <a:prstGeom prst="rect">
            <a:avLst/>
          </a:prstGeom>
          <a:noFill/>
          <a:ln w="9525">
            <a:noFill/>
            <a:miter lim="800000"/>
            <a:headEnd/>
            <a:tailEnd/>
          </a:ln>
          <a:effectLst/>
        </p:spPr>
      </p:pic>
      <p:pic>
        <p:nvPicPr>
          <p:cNvPr id="3" name="Picture 2"/>
          <p:cNvPicPr>
            <a:picLocks noChangeAspect="1" noChangeArrowheads="1"/>
          </p:cNvPicPr>
          <p:nvPr/>
        </p:nvPicPr>
        <p:blipFill>
          <a:blip r:embed="rId4" cstate="print"/>
          <a:srcRect/>
          <a:stretch>
            <a:fillRect/>
          </a:stretch>
        </p:blipFill>
        <p:spPr bwMode="auto">
          <a:xfrm>
            <a:off x="457200" y="304800"/>
            <a:ext cx="8299978" cy="3084513"/>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3" name="Picture 3"/>
          <p:cNvPicPr>
            <a:picLocks noChangeAspect="1" noChangeArrowheads="1"/>
          </p:cNvPicPr>
          <p:nvPr/>
        </p:nvPicPr>
        <p:blipFill>
          <a:blip r:embed="rId3" cstate="print"/>
          <a:srcRect/>
          <a:stretch>
            <a:fillRect/>
          </a:stretch>
        </p:blipFill>
        <p:spPr bwMode="auto">
          <a:xfrm>
            <a:off x="1828800" y="304800"/>
            <a:ext cx="5589588" cy="6050817"/>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3" cstate="print"/>
          <a:srcRect/>
          <a:stretch>
            <a:fillRect/>
          </a:stretch>
        </p:blipFill>
        <p:spPr bwMode="auto">
          <a:xfrm>
            <a:off x="762000" y="533400"/>
            <a:ext cx="7858621" cy="5867400"/>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p:cNvPicPr>
            <a:picLocks noChangeAspect="1" noChangeArrowheads="1"/>
          </p:cNvPicPr>
          <p:nvPr/>
        </p:nvPicPr>
        <p:blipFill>
          <a:blip r:embed="rId3" cstate="print"/>
          <a:srcRect/>
          <a:stretch>
            <a:fillRect/>
          </a:stretch>
        </p:blipFill>
        <p:spPr bwMode="auto">
          <a:xfrm>
            <a:off x="457200" y="304800"/>
            <a:ext cx="3933886" cy="6248400"/>
          </a:xfrm>
          <a:prstGeom prst="rect">
            <a:avLst/>
          </a:prstGeom>
          <a:noFill/>
          <a:ln w="9525">
            <a:noFill/>
            <a:miter lim="800000"/>
            <a:headEnd/>
            <a:tailEnd/>
          </a:ln>
          <a:effectLst/>
        </p:spPr>
      </p:pic>
      <p:pic>
        <p:nvPicPr>
          <p:cNvPr id="100355" name="Picture 3"/>
          <p:cNvPicPr>
            <a:picLocks noChangeAspect="1" noChangeArrowheads="1"/>
          </p:cNvPicPr>
          <p:nvPr/>
        </p:nvPicPr>
        <p:blipFill>
          <a:blip r:embed="rId4" cstate="print"/>
          <a:srcRect/>
          <a:stretch>
            <a:fillRect/>
          </a:stretch>
        </p:blipFill>
        <p:spPr bwMode="auto">
          <a:xfrm>
            <a:off x="4953000" y="381000"/>
            <a:ext cx="3776663" cy="6137803"/>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3" cstate="print"/>
          <a:srcRect/>
          <a:stretch>
            <a:fillRect/>
          </a:stretch>
        </p:blipFill>
        <p:spPr bwMode="auto">
          <a:xfrm>
            <a:off x="533400" y="304800"/>
            <a:ext cx="3857625" cy="6235857"/>
          </a:xfrm>
          <a:prstGeom prst="rect">
            <a:avLst/>
          </a:prstGeom>
          <a:noFill/>
          <a:ln w="9525">
            <a:noFill/>
            <a:miter lim="800000"/>
            <a:headEnd/>
            <a:tailEnd/>
          </a:ln>
          <a:effectLst/>
        </p:spPr>
      </p:pic>
      <p:pic>
        <p:nvPicPr>
          <p:cNvPr id="101379" name="Picture 3"/>
          <p:cNvPicPr>
            <a:picLocks noChangeAspect="1" noChangeArrowheads="1"/>
          </p:cNvPicPr>
          <p:nvPr/>
        </p:nvPicPr>
        <p:blipFill>
          <a:blip r:embed="rId4" cstate="print"/>
          <a:srcRect/>
          <a:stretch>
            <a:fillRect/>
          </a:stretch>
        </p:blipFill>
        <p:spPr bwMode="auto">
          <a:xfrm>
            <a:off x="4648200" y="304799"/>
            <a:ext cx="4038600" cy="6177369"/>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4" name="Picture 4"/>
          <p:cNvPicPr>
            <a:picLocks noChangeAspect="1" noChangeArrowheads="1"/>
          </p:cNvPicPr>
          <p:nvPr/>
        </p:nvPicPr>
        <p:blipFill>
          <a:blip r:embed="rId3" cstate="print"/>
          <a:srcRect/>
          <a:stretch>
            <a:fillRect/>
          </a:stretch>
        </p:blipFill>
        <p:spPr bwMode="auto">
          <a:xfrm>
            <a:off x="762000" y="228600"/>
            <a:ext cx="3676650" cy="6372225"/>
          </a:xfrm>
          <a:prstGeom prst="rect">
            <a:avLst/>
          </a:prstGeom>
          <a:noFill/>
          <a:ln w="9525">
            <a:noFill/>
            <a:miter lim="800000"/>
            <a:headEnd/>
            <a:tailEnd/>
          </a:ln>
          <a:effectLst/>
        </p:spPr>
      </p:pic>
      <p:pic>
        <p:nvPicPr>
          <p:cNvPr id="102405" name="Picture 5"/>
          <p:cNvPicPr>
            <a:picLocks noChangeAspect="1" noChangeArrowheads="1"/>
          </p:cNvPicPr>
          <p:nvPr/>
        </p:nvPicPr>
        <p:blipFill>
          <a:blip r:embed="rId4" cstate="print"/>
          <a:srcRect/>
          <a:stretch>
            <a:fillRect/>
          </a:stretch>
        </p:blipFill>
        <p:spPr bwMode="auto">
          <a:xfrm>
            <a:off x="4724400" y="2362200"/>
            <a:ext cx="4038600" cy="2009775"/>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p:cNvPicPr>
            <a:picLocks noChangeAspect="1" noChangeArrowheads="1"/>
          </p:cNvPicPr>
          <p:nvPr/>
        </p:nvPicPr>
        <p:blipFill>
          <a:blip r:embed="rId3" cstate="print"/>
          <a:srcRect/>
          <a:stretch>
            <a:fillRect/>
          </a:stretch>
        </p:blipFill>
        <p:spPr bwMode="auto">
          <a:xfrm>
            <a:off x="838200" y="1371600"/>
            <a:ext cx="7051244" cy="3943350"/>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p:cNvPicPr>
            <a:picLocks noChangeAspect="1" noChangeArrowheads="1"/>
          </p:cNvPicPr>
          <p:nvPr/>
        </p:nvPicPr>
        <p:blipFill>
          <a:blip r:embed="rId3" cstate="print"/>
          <a:srcRect/>
          <a:stretch>
            <a:fillRect/>
          </a:stretch>
        </p:blipFill>
        <p:spPr bwMode="auto">
          <a:xfrm rot="16200000">
            <a:off x="1407807" y="420994"/>
            <a:ext cx="6332538" cy="6100151"/>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ChangeAspect="1" noChangeArrowheads="1"/>
          </p:cNvPicPr>
          <p:nvPr/>
        </p:nvPicPr>
        <p:blipFill>
          <a:blip r:embed="rId3" cstate="print"/>
          <a:srcRect/>
          <a:stretch>
            <a:fillRect/>
          </a:stretch>
        </p:blipFill>
        <p:spPr bwMode="auto">
          <a:xfrm>
            <a:off x="304800" y="533400"/>
            <a:ext cx="8573736" cy="5715000"/>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world of Comics is changing and Growing…</a:t>
            </a:r>
            <a:endParaRPr lang="en-US" dirty="0"/>
          </a:p>
        </p:txBody>
      </p:sp>
      <p:sp>
        <p:nvSpPr>
          <p:cNvPr id="3" name="Subtitle 2"/>
          <p:cNvSpPr>
            <a:spLocks noGrp="1"/>
          </p:cNvSpPr>
          <p:nvPr>
            <p:ph type="subTitle" idx="1"/>
          </p:nvPr>
        </p:nvSpPr>
        <p:spPr/>
        <p:txBody>
          <a:bodyPr/>
          <a:lstStyle/>
          <a:p>
            <a:r>
              <a:rPr lang="en-US" dirty="0" smtClean="0"/>
              <a:t>Here are a selection of some of the more popular comic series of late.  Consider the variance…</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a:blip r:embed="rId3" cstate="print"/>
          <a:srcRect/>
          <a:stretch>
            <a:fillRect/>
          </a:stretch>
        </p:blipFill>
        <p:spPr bwMode="auto">
          <a:xfrm>
            <a:off x="4800600" y="1295400"/>
            <a:ext cx="3465513" cy="5332902"/>
          </a:xfrm>
          <a:prstGeom prst="rect">
            <a:avLst/>
          </a:prstGeom>
          <a:noFill/>
          <a:ln w="9525">
            <a:noFill/>
            <a:miter lim="800000"/>
            <a:headEnd/>
            <a:tailEnd/>
          </a:ln>
          <a:effectLst/>
        </p:spPr>
      </p:pic>
      <p:pic>
        <p:nvPicPr>
          <p:cNvPr id="4" name="Picture 2"/>
          <p:cNvPicPr>
            <a:picLocks noChangeAspect="1" noChangeArrowheads="1"/>
          </p:cNvPicPr>
          <p:nvPr/>
        </p:nvPicPr>
        <p:blipFill>
          <a:blip r:embed="rId4" cstate="print"/>
          <a:srcRect/>
          <a:stretch>
            <a:fillRect/>
          </a:stretch>
        </p:blipFill>
        <p:spPr bwMode="auto">
          <a:xfrm>
            <a:off x="685800" y="1219200"/>
            <a:ext cx="3505200" cy="5140307"/>
          </a:xfrm>
          <a:prstGeom prst="rect">
            <a:avLst/>
          </a:prstGeom>
          <a:noFill/>
          <a:ln w="9525">
            <a:noFill/>
            <a:miter lim="800000"/>
            <a:headEnd/>
            <a:tailEnd/>
          </a:ln>
          <a:effectLst/>
        </p:spPr>
      </p:pic>
      <p:sp>
        <p:nvSpPr>
          <p:cNvPr id="5" name="Title 1"/>
          <p:cNvSpPr txBox="1">
            <a:spLocks/>
          </p:cNvSpPr>
          <p:nvPr/>
        </p:nvSpPr>
        <p:spPr>
          <a:xfrm>
            <a:off x="381000" y="304800"/>
            <a:ext cx="8229600" cy="762000"/>
          </a:xfrm>
          <a:prstGeom prst="rect">
            <a:avLst/>
          </a:prstGeom>
        </p:spPr>
        <p:txBody>
          <a:bodyPr>
            <a:normAutofit fontScale="7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1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Old favorites</a:t>
            </a:r>
            <a:r>
              <a:rPr kumimoji="0" lang="en-US" sz="4100" b="1" i="0" u="none" strike="noStrike" kern="1200" cap="none" spc="0" normalizeH="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 are being transformed…</a:t>
            </a: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3" cstate="print"/>
          <a:srcRect/>
          <a:stretch>
            <a:fillRect/>
          </a:stretch>
        </p:blipFill>
        <p:spPr bwMode="auto">
          <a:xfrm>
            <a:off x="990600" y="1267150"/>
            <a:ext cx="3544888" cy="5098290"/>
          </a:xfrm>
          <a:prstGeom prst="rect">
            <a:avLst/>
          </a:prstGeom>
          <a:noFill/>
          <a:ln w="9525">
            <a:noFill/>
            <a:miter lim="800000"/>
            <a:headEnd/>
            <a:tailEnd/>
          </a:ln>
          <a:effectLst/>
        </p:spPr>
      </p:pic>
      <p:pic>
        <p:nvPicPr>
          <p:cNvPr id="94211" name="Picture 3"/>
          <p:cNvPicPr>
            <a:picLocks noChangeAspect="1" noChangeArrowheads="1"/>
          </p:cNvPicPr>
          <p:nvPr/>
        </p:nvPicPr>
        <p:blipFill>
          <a:blip r:embed="rId4" cstate="print"/>
          <a:srcRect/>
          <a:stretch>
            <a:fillRect/>
          </a:stretch>
        </p:blipFill>
        <p:spPr bwMode="auto">
          <a:xfrm>
            <a:off x="4876800" y="1219200"/>
            <a:ext cx="3822911" cy="5105400"/>
          </a:xfrm>
          <a:prstGeom prst="rect">
            <a:avLst/>
          </a:prstGeom>
          <a:noFill/>
          <a:ln w="9525">
            <a:noFill/>
            <a:miter lim="800000"/>
            <a:headEnd/>
            <a:tailEnd/>
          </a:ln>
          <a:effectLst/>
        </p:spPr>
      </p:pic>
      <p:sp>
        <p:nvSpPr>
          <p:cNvPr id="4" name="Title 1"/>
          <p:cNvSpPr txBox="1">
            <a:spLocks/>
          </p:cNvSpPr>
          <p:nvPr/>
        </p:nvSpPr>
        <p:spPr>
          <a:xfrm>
            <a:off x="381000" y="304800"/>
            <a:ext cx="8229600" cy="762000"/>
          </a:xfrm>
          <a:prstGeom prst="rect">
            <a:avLst/>
          </a:prstGeom>
        </p:spPr>
        <p:txBody>
          <a:bodyPr>
            <a:normAutofit fontScale="6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1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Horror and Adventure are widely popular…</a:t>
            </a: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a:blip r:embed="rId3" cstate="print"/>
          <a:srcRect/>
          <a:stretch>
            <a:fillRect/>
          </a:stretch>
        </p:blipFill>
        <p:spPr bwMode="auto">
          <a:xfrm>
            <a:off x="1143000" y="1423006"/>
            <a:ext cx="3273425" cy="5186181"/>
          </a:xfrm>
          <a:prstGeom prst="rect">
            <a:avLst/>
          </a:prstGeom>
          <a:noFill/>
          <a:ln w="9525">
            <a:noFill/>
            <a:miter lim="800000"/>
            <a:headEnd/>
            <a:tailEnd/>
          </a:ln>
          <a:effectLst/>
        </p:spPr>
      </p:pic>
      <p:pic>
        <p:nvPicPr>
          <p:cNvPr id="99331" name="Picture 3"/>
          <p:cNvPicPr>
            <a:picLocks noChangeAspect="1" noChangeArrowheads="1"/>
          </p:cNvPicPr>
          <p:nvPr/>
        </p:nvPicPr>
        <p:blipFill>
          <a:blip r:embed="rId4" cstate="print"/>
          <a:srcRect/>
          <a:stretch>
            <a:fillRect/>
          </a:stretch>
        </p:blipFill>
        <p:spPr bwMode="auto">
          <a:xfrm>
            <a:off x="4876800" y="1371600"/>
            <a:ext cx="3498850" cy="5253162"/>
          </a:xfrm>
          <a:prstGeom prst="rect">
            <a:avLst/>
          </a:prstGeom>
          <a:noFill/>
          <a:ln w="9525">
            <a:noFill/>
            <a:miter lim="800000"/>
            <a:headEnd/>
            <a:tailEnd/>
          </a:ln>
          <a:effectLst/>
        </p:spPr>
      </p:pic>
      <p:sp>
        <p:nvSpPr>
          <p:cNvPr id="4" name="Title 1"/>
          <p:cNvSpPr txBox="1">
            <a:spLocks/>
          </p:cNvSpPr>
          <p:nvPr/>
        </p:nvSpPr>
        <p:spPr>
          <a:xfrm>
            <a:off x="381000" y="304800"/>
            <a:ext cx="8229600" cy="762000"/>
          </a:xfrm>
          <a:prstGeom prst="rect">
            <a:avLst/>
          </a:prstGeom>
        </p:spPr>
        <p:txBody>
          <a:bodyPr>
            <a:normAutofit fontScale="6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1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The teen romance and problem novel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1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are taking new</a:t>
            </a:r>
            <a:r>
              <a:rPr kumimoji="0" lang="en-US" sz="4100" b="1" i="0" u="none" strike="noStrike" kern="1200" cap="none" spc="0" normalizeH="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 form…</a:t>
            </a: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ChangeAspect="1" noChangeArrowheads="1"/>
          </p:cNvPicPr>
          <p:nvPr/>
        </p:nvPicPr>
        <p:blipFill>
          <a:blip r:embed="rId3" cstate="print"/>
          <a:srcRect/>
          <a:stretch>
            <a:fillRect/>
          </a:stretch>
        </p:blipFill>
        <p:spPr bwMode="auto">
          <a:xfrm>
            <a:off x="914400" y="1447800"/>
            <a:ext cx="3352800" cy="4899263"/>
          </a:xfrm>
          <a:prstGeom prst="rect">
            <a:avLst/>
          </a:prstGeom>
          <a:noFill/>
          <a:ln w="9525">
            <a:noFill/>
            <a:miter lim="800000"/>
            <a:headEnd/>
            <a:tailEnd/>
          </a:ln>
          <a:effectLst/>
        </p:spPr>
      </p:pic>
      <p:pic>
        <p:nvPicPr>
          <p:cNvPr id="103427" name="Picture 3"/>
          <p:cNvPicPr>
            <a:picLocks noChangeAspect="1" noChangeArrowheads="1"/>
          </p:cNvPicPr>
          <p:nvPr/>
        </p:nvPicPr>
        <p:blipFill>
          <a:blip r:embed="rId4" cstate="print"/>
          <a:srcRect/>
          <a:stretch>
            <a:fillRect/>
          </a:stretch>
        </p:blipFill>
        <p:spPr bwMode="auto">
          <a:xfrm>
            <a:off x="5334000" y="1524000"/>
            <a:ext cx="3124200" cy="4655383"/>
          </a:xfrm>
          <a:prstGeom prst="rect">
            <a:avLst/>
          </a:prstGeom>
          <a:noFill/>
          <a:ln w="9525">
            <a:noFill/>
            <a:miter lim="800000"/>
            <a:headEnd/>
            <a:tailEnd/>
          </a:ln>
          <a:effectLst/>
        </p:spPr>
      </p:pic>
      <p:sp>
        <p:nvSpPr>
          <p:cNvPr id="4" name="Title 1"/>
          <p:cNvSpPr txBox="1">
            <a:spLocks/>
          </p:cNvSpPr>
          <p:nvPr/>
        </p:nvSpPr>
        <p:spPr>
          <a:xfrm>
            <a:off x="381000" y="304800"/>
            <a:ext cx="8229600" cy="762000"/>
          </a:xfrm>
          <a:prstGeom prst="rect">
            <a:avLst/>
          </a:prstGeom>
        </p:spPr>
        <p:txBody>
          <a:bodyPr>
            <a:normAutofit fontScale="5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1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Girls emerge in all forms- from teen tales of suburbia to more adult representations not meant for teens…</a:t>
            </a: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So How does </a:t>
            </a:r>
            <a:r>
              <a:rPr lang="en-US" i="1" dirty="0" err="1" smtClean="0"/>
              <a:t>coraline</a:t>
            </a:r>
            <a:r>
              <a:rPr lang="en-US" i="1" dirty="0" smtClean="0"/>
              <a:t> </a:t>
            </a:r>
            <a:r>
              <a:rPr lang="en-US" dirty="0" smtClean="0"/>
              <a:t>use these principles</a:t>
            </a:r>
            <a:endParaRPr lang="en-US" dirty="0"/>
          </a:p>
        </p:txBody>
      </p:sp>
      <p:sp>
        <p:nvSpPr>
          <p:cNvPr id="5" name="Subtitle 4"/>
          <p:cNvSpPr>
            <a:spLocks noGrp="1"/>
          </p:cNvSpPr>
          <p:nvPr>
            <p:ph type="subTitle" idx="1"/>
          </p:nvPr>
        </p:nvSpPr>
        <p:spPr/>
        <p:txBody>
          <a:bodyPr>
            <a:normAutofit/>
          </a:bodyPr>
          <a:lstStyle/>
          <a:p>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304800" y="228600"/>
            <a:ext cx="4260850" cy="6404759"/>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4648200" y="228600"/>
            <a:ext cx="4281971" cy="63623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4648200" y="304800"/>
            <a:ext cx="4114800" cy="6119709"/>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381000" y="304800"/>
            <a:ext cx="4114800" cy="61858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4648200" y="304800"/>
            <a:ext cx="3977786" cy="6096000"/>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380999" y="228600"/>
            <a:ext cx="4062481" cy="617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4572000" y="304800"/>
            <a:ext cx="4334462" cy="6253176"/>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381000" y="304800"/>
            <a:ext cx="4014937" cy="6315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2.bp.blogspot.com/_1qPLMlz01yQ/R23xzJ5--dI/AAAAAAAAAd4/gcbh4S9xNGM/s400/coraline1.jpg"/>
          <p:cNvPicPr>
            <a:picLocks noChangeAspect="1" noChangeArrowheads="1"/>
          </p:cNvPicPr>
          <p:nvPr/>
        </p:nvPicPr>
        <p:blipFill>
          <a:blip r:embed="rId3" cstate="print"/>
          <a:srcRect/>
          <a:stretch>
            <a:fillRect/>
          </a:stretch>
        </p:blipFill>
        <p:spPr bwMode="auto">
          <a:xfrm>
            <a:off x="381000" y="381000"/>
            <a:ext cx="3095625" cy="3400425"/>
          </a:xfrm>
          <a:prstGeom prst="rect">
            <a:avLst/>
          </a:prstGeom>
          <a:noFill/>
        </p:spPr>
      </p:pic>
      <p:pic>
        <p:nvPicPr>
          <p:cNvPr id="2052" name="Picture 4" descr="coraline"/>
          <p:cNvPicPr>
            <a:picLocks noChangeAspect="1" noChangeArrowheads="1"/>
          </p:cNvPicPr>
          <p:nvPr/>
        </p:nvPicPr>
        <p:blipFill>
          <a:blip r:embed="rId4" cstate="print"/>
          <a:srcRect/>
          <a:stretch>
            <a:fillRect/>
          </a:stretch>
        </p:blipFill>
        <p:spPr bwMode="auto">
          <a:xfrm>
            <a:off x="4343400" y="381000"/>
            <a:ext cx="4240076" cy="6276975"/>
          </a:xfrm>
          <a:prstGeom prst="rect">
            <a:avLst/>
          </a:prstGeom>
          <a:noFill/>
        </p:spPr>
      </p:pic>
      <p:sp>
        <p:nvSpPr>
          <p:cNvPr id="4" name="TextBox 3"/>
          <p:cNvSpPr txBox="1"/>
          <p:nvPr/>
        </p:nvSpPr>
        <p:spPr>
          <a:xfrm>
            <a:off x="533400" y="4191000"/>
            <a:ext cx="3429000" cy="1477328"/>
          </a:xfrm>
          <a:prstGeom prst="rect">
            <a:avLst/>
          </a:prstGeom>
          <a:noFill/>
        </p:spPr>
        <p:txBody>
          <a:bodyPr wrap="square" rtlCol="0">
            <a:spAutoFit/>
          </a:bodyPr>
          <a:lstStyle/>
          <a:p>
            <a:r>
              <a:rPr lang="en-US" dirty="0" smtClean="0"/>
              <a:t>And do they have an application in film?  Yes, but remember, these are moving pictures, so it is a little different.  Nonetheless…</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http://witneyman.files.wordpress.com/2009/03/coraline-2.jpg"/>
          <p:cNvPicPr>
            <a:picLocks noChangeAspect="1" noChangeArrowheads="1"/>
          </p:cNvPicPr>
          <p:nvPr/>
        </p:nvPicPr>
        <p:blipFill>
          <a:blip r:embed="rId3" cstate="print"/>
          <a:srcRect/>
          <a:stretch>
            <a:fillRect/>
          </a:stretch>
        </p:blipFill>
        <p:spPr bwMode="auto">
          <a:xfrm>
            <a:off x="685800" y="914400"/>
            <a:ext cx="7934107" cy="4724400"/>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gothamist.com/attachments/nyc_arts_john/020609coraline5.jpg"/>
          <p:cNvPicPr>
            <a:picLocks noChangeAspect="1" noChangeArrowheads="1"/>
          </p:cNvPicPr>
          <p:nvPr/>
        </p:nvPicPr>
        <p:blipFill>
          <a:blip r:embed="rId3" cstate="print"/>
          <a:srcRect/>
          <a:stretch>
            <a:fillRect/>
          </a:stretch>
        </p:blipFill>
        <p:spPr bwMode="auto">
          <a:xfrm>
            <a:off x="990600" y="1295400"/>
            <a:ext cx="7112000" cy="4267200"/>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rileycmj236.files.wordpress.com/2009/03/coraline_movie_image__6_.jpg"/>
          <p:cNvPicPr>
            <a:picLocks noChangeAspect="1" noChangeArrowheads="1"/>
          </p:cNvPicPr>
          <p:nvPr/>
        </p:nvPicPr>
        <p:blipFill>
          <a:blip r:embed="rId3" cstate="print"/>
          <a:srcRect/>
          <a:stretch>
            <a:fillRect/>
          </a:stretch>
        </p:blipFill>
        <p:spPr bwMode="auto">
          <a:xfrm>
            <a:off x="685800" y="914400"/>
            <a:ext cx="7852188" cy="4724400"/>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thestrangetreatment.com/wp-content/uploads/2009/02/coraline_shot.jpg"/>
          <p:cNvPicPr>
            <a:picLocks noChangeAspect="1" noChangeArrowheads="1"/>
          </p:cNvPicPr>
          <p:nvPr/>
        </p:nvPicPr>
        <p:blipFill>
          <a:blip r:embed="rId3" cstate="print"/>
          <a:srcRect/>
          <a:stretch>
            <a:fillRect/>
          </a:stretch>
        </p:blipFill>
        <p:spPr bwMode="auto">
          <a:xfrm>
            <a:off x="685800" y="1219200"/>
            <a:ext cx="7772400" cy="4663440"/>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redherrings.files.wordpress.com/2009/08/coraline.jpg"/>
          <p:cNvPicPr>
            <a:picLocks noChangeAspect="1" noChangeArrowheads="1"/>
          </p:cNvPicPr>
          <p:nvPr/>
        </p:nvPicPr>
        <p:blipFill>
          <a:blip r:embed="rId3" cstate="print"/>
          <a:srcRect/>
          <a:stretch>
            <a:fillRect/>
          </a:stretch>
        </p:blipFill>
        <p:spPr bwMode="auto">
          <a:xfrm>
            <a:off x="914400" y="990600"/>
            <a:ext cx="7493000" cy="4495800"/>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http://www.legalmoviesdownloads.com/still-frames-movie-pictures/coraline/coraline-8.jpg"/>
          <p:cNvPicPr>
            <a:picLocks noChangeAspect="1" noChangeArrowheads="1"/>
          </p:cNvPicPr>
          <p:nvPr/>
        </p:nvPicPr>
        <p:blipFill>
          <a:blip r:embed="rId3" cstate="print"/>
          <a:srcRect/>
          <a:stretch>
            <a:fillRect/>
          </a:stretch>
        </p:blipFill>
        <p:spPr bwMode="auto">
          <a:xfrm>
            <a:off x="990600" y="1219200"/>
            <a:ext cx="7239000" cy="43434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1045</TotalTime>
  <Words>1306</Words>
  <Application>Microsoft Office PowerPoint</Application>
  <PresentationFormat>On-screen Show (4:3)</PresentationFormat>
  <Paragraphs>162</Paragraphs>
  <Slides>66</Slides>
  <Notes>60</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Apex</vt:lpstr>
      <vt:lpstr>Graphic Novels</vt:lpstr>
      <vt:lpstr>What Do You Think of When You Hear the Word “Comics”?</vt:lpstr>
      <vt:lpstr>Slide 3</vt:lpstr>
      <vt:lpstr>Slide 4</vt:lpstr>
      <vt:lpstr>Slide 5</vt:lpstr>
      <vt:lpstr>Slide 6</vt:lpstr>
      <vt:lpstr>Slide 7</vt:lpstr>
      <vt:lpstr>Slide 8</vt:lpstr>
      <vt:lpstr>Animation vs. Comics- </vt:lpstr>
      <vt:lpstr>Slide 10</vt:lpstr>
      <vt:lpstr> Popularity of Comics-  Think Show and Tell </vt:lpstr>
      <vt:lpstr>Slide 12</vt:lpstr>
      <vt:lpstr>Slide 13</vt:lpstr>
      <vt:lpstr>Slide 14</vt:lpstr>
      <vt:lpstr>Slide 15</vt:lpstr>
      <vt:lpstr>Slide 16</vt:lpstr>
      <vt:lpstr>Slide 17</vt:lpstr>
      <vt:lpstr>Slide 18</vt:lpstr>
      <vt:lpstr>Slide 19</vt:lpstr>
      <vt:lpstr>Slide 20</vt:lpstr>
      <vt:lpstr>Slide 21</vt:lpstr>
      <vt:lpstr>Being “Drawn In”</vt:lpstr>
      <vt:lpstr>But Wait!</vt:lpstr>
      <vt:lpstr>Slide 24</vt:lpstr>
      <vt:lpstr>Slide 25</vt:lpstr>
      <vt:lpstr>Slide 26</vt:lpstr>
      <vt:lpstr>So how do we interpret?</vt:lpstr>
      <vt:lpstr>Scott McCloud and Line</vt:lpstr>
      <vt:lpstr>Principles of Space/Visual Design</vt:lpstr>
      <vt:lpstr>Principles of Space/Visual Design</vt:lpstr>
      <vt:lpstr>Principles of Space/Visual Design</vt:lpstr>
      <vt:lpstr>Principles of Space/Visual Design</vt:lpstr>
      <vt:lpstr>Principles of Space/Visual Design</vt:lpstr>
      <vt:lpstr>Principles of Space/Visual Design</vt:lpstr>
      <vt:lpstr>And Beyond Comics…</vt:lpstr>
      <vt:lpstr>Slide 36</vt:lpstr>
      <vt:lpstr>Slide 37</vt:lpstr>
      <vt:lpstr>Slide 38</vt:lpstr>
      <vt:lpstr>Ok, Test What You’ve learned…</vt:lpstr>
      <vt:lpstr>Slide 40</vt:lpstr>
      <vt:lpstr>Slide 41</vt:lpstr>
      <vt:lpstr>Slide 42</vt:lpstr>
      <vt:lpstr>Slide 43</vt:lpstr>
      <vt:lpstr>Slide 44</vt:lpstr>
      <vt:lpstr>Slide 45</vt:lpstr>
      <vt:lpstr>Slide 46</vt:lpstr>
      <vt:lpstr>Slide 47</vt:lpstr>
      <vt:lpstr>Slide 48</vt:lpstr>
      <vt:lpstr>Slide 49</vt:lpstr>
      <vt:lpstr>The world of Comics is changing and Growing…</vt:lpstr>
      <vt:lpstr>Slide 51</vt:lpstr>
      <vt:lpstr>Slide 52</vt:lpstr>
      <vt:lpstr>Slide 53</vt:lpstr>
      <vt:lpstr>Slide 54</vt:lpstr>
      <vt:lpstr>So How does coraline use these principles</vt:lpstr>
      <vt:lpstr>Slide 56</vt:lpstr>
      <vt:lpstr>Slide 57</vt:lpstr>
      <vt:lpstr>Slide 58</vt:lpstr>
      <vt:lpstr>Slide 59</vt:lpstr>
      <vt:lpstr>Slide 60</vt:lpstr>
      <vt:lpstr>Slide 61</vt:lpstr>
      <vt:lpstr>Slide 62</vt:lpstr>
      <vt:lpstr>Slide 63</vt:lpstr>
      <vt:lpstr>Slide 64</vt:lpstr>
      <vt:lpstr>Slide 65</vt:lpstr>
      <vt:lpstr>Slide 66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Meghann Meeusen</dc:creator>
  <cp:lastModifiedBy>Your User Name</cp:lastModifiedBy>
  <cp:revision>43</cp:revision>
  <dcterms:created xsi:type="dcterms:W3CDTF">2008-02-19T04:12:34Z</dcterms:created>
  <dcterms:modified xsi:type="dcterms:W3CDTF">2012-03-26T19:12:52Z</dcterms:modified>
</cp:coreProperties>
</file>