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B6A75-FADB-4648-86D1-4C79457999C8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EA91-DDB3-4C30-96AD-99E7A00D83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B6A75-FADB-4648-86D1-4C79457999C8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EA91-DDB3-4C30-96AD-99E7A00D83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B6A75-FADB-4648-86D1-4C79457999C8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EA91-DDB3-4C30-96AD-99E7A00D83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B6A75-FADB-4648-86D1-4C79457999C8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EA91-DDB3-4C30-96AD-99E7A00D83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B6A75-FADB-4648-86D1-4C79457999C8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EA91-DDB3-4C30-96AD-99E7A00D83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B6A75-FADB-4648-86D1-4C79457999C8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EA91-DDB3-4C30-96AD-99E7A00D83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B6A75-FADB-4648-86D1-4C79457999C8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EA91-DDB3-4C30-96AD-99E7A00D83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B6A75-FADB-4648-86D1-4C79457999C8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EA91-DDB3-4C30-96AD-99E7A00D83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B6A75-FADB-4648-86D1-4C79457999C8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EA91-DDB3-4C30-96AD-99E7A00D83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B6A75-FADB-4648-86D1-4C79457999C8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EA91-DDB3-4C30-96AD-99E7A00D83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B6A75-FADB-4648-86D1-4C79457999C8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1EA91-DDB3-4C30-96AD-99E7A00D83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E8B6A75-FADB-4648-86D1-4C79457999C8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591EA91-DDB3-4C30-96AD-99E7A00D83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zon.com/s/ref=ntt_athr_dp_sr_2?_encoding=UTF8&amp;field-author=Eric%20Tribunella&amp;search-alias=books&amp;sort=relevancerank" TargetMode="External"/><Relationship Id="rId2" Type="http://schemas.openxmlformats.org/officeDocument/2006/relationships/hyperlink" Target="http://www.amazon.com/Carrie-Hintz/e/B001H6SKHQ/ref=ntt_athr_dp_pel_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Fairy Tale Terminology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ENG 170 Lecture</a:t>
            </a:r>
          </a:p>
          <a:p>
            <a:r>
              <a:rPr lang="en-US" dirty="0" smtClean="0"/>
              <a:t>Meghann Meeusen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5316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/>
              <a:t>Legends</a:t>
            </a:r>
            <a:r>
              <a:rPr lang="en-US" b="1" dirty="0"/>
              <a:t>:</a:t>
            </a:r>
            <a:r>
              <a:rPr lang="en-US" dirty="0"/>
              <a:t> based on events believed to be real</a:t>
            </a:r>
          </a:p>
          <a:p>
            <a:pPr lvl="0"/>
            <a:r>
              <a:rPr lang="en-US" b="1" u="sng" dirty="0"/>
              <a:t>Myths</a:t>
            </a:r>
            <a:r>
              <a:rPr lang="en-US" b="1" dirty="0"/>
              <a:t>:</a:t>
            </a:r>
            <a:r>
              <a:rPr lang="en-US" dirty="0"/>
              <a:t> stories that take place outside of human time, often featuring supernatural heroes and gods/goddesses</a:t>
            </a:r>
          </a:p>
          <a:p>
            <a:r>
              <a:rPr lang="en-US" b="1" u="sng" dirty="0" smtClean="0"/>
              <a:t>Retellings or Revisions</a:t>
            </a:r>
            <a:r>
              <a:rPr lang="en-US" dirty="0" smtClean="0"/>
              <a:t>:  Fairy </a:t>
            </a:r>
            <a:r>
              <a:rPr lang="en-US" dirty="0"/>
              <a:t>tales are </a:t>
            </a:r>
            <a:r>
              <a:rPr lang="en-US" dirty="0" smtClean="0"/>
              <a:t>frequently retold </a:t>
            </a:r>
            <a:r>
              <a:rPr lang="en-US" dirty="0"/>
              <a:t>and adapted to new contexts, whether to be more accessible to </a:t>
            </a:r>
            <a:r>
              <a:rPr lang="en-US" dirty="0" smtClean="0"/>
              <a:t>certain audiences</a:t>
            </a:r>
            <a:r>
              <a:rPr lang="en-US" dirty="0"/>
              <a:t>, promote national pride, or fit with our understanding of a </a:t>
            </a:r>
            <a:r>
              <a:rPr lang="en-US" dirty="0" smtClean="0"/>
              <a:t>culture. </a:t>
            </a:r>
          </a:p>
          <a:p>
            <a:pPr lvl="0"/>
            <a:r>
              <a:rPr lang="en-US" b="1" u="sng" dirty="0"/>
              <a:t>Intertextuality</a:t>
            </a:r>
            <a:r>
              <a:rPr lang="en-US" u="sng" dirty="0"/>
              <a:t>-</a:t>
            </a:r>
            <a:r>
              <a:rPr lang="en-US" dirty="0"/>
              <a:t> relationship between a prior text and </a:t>
            </a:r>
            <a:r>
              <a:rPr lang="en-US" dirty="0" smtClean="0"/>
              <a:t>a new </a:t>
            </a:r>
            <a:r>
              <a:rPr lang="en-US" dirty="0"/>
              <a:t>text created when an author borrows from the prior one or references it within the new text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7195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r>
              <a:rPr lang="en-US" dirty="0" smtClean="0"/>
              <a:t>Postmodernism </a:t>
            </a:r>
            <a:br>
              <a:rPr lang="en-US" dirty="0" smtClean="0"/>
            </a:br>
            <a:r>
              <a:rPr lang="en-US" dirty="0" smtClean="0"/>
              <a:t>and Parody</a:t>
            </a:r>
            <a:endParaRPr lang="en-US" dirty="0"/>
          </a:p>
        </p:txBody>
      </p:sp>
      <p:pic>
        <p:nvPicPr>
          <p:cNvPr id="1028" name="Picture 4" descr="http://www.impawards.com/2005/posters/hoodwinked_ver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90800"/>
            <a:ext cx="5095875" cy="382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ecx.images-amazon.com/images/I/51BPVikkgj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71600"/>
            <a:ext cx="34194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2159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Literary Fairy Tale and Oral Tale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 </a:t>
            </a:r>
            <a:r>
              <a:rPr lang="en-US" b="1" u="sng" dirty="0" smtClean="0"/>
              <a:t>literary fairy tale </a:t>
            </a:r>
            <a:r>
              <a:rPr lang="en-US" dirty="0" smtClean="0"/>
              <a:t>is </a:t>
            </a:r>
            <a:r>
              <a:rPr lang="en-US" dirty="0"/>
              <a:t>written down and has a definite author, and in the 16</a:t>
            </a:r>
            <a:r>
              <a:rPr lang="en-US" baseline="30000" dirty="0"/>
              <a:t>th</a:t>
            </a:r>
            <a:r>
              <a:rPr lang="en-US" dirty="0"/>
              <a:t>, 17</a:t>
            </a:r>
            <a:r>
              <a:rPr lang="en-US" baseline="30000" dirty="0"/>
              <a:t>th</a:t>
            </a:r>
            <a:r>
              <a:rPr lang="en-US" dirty="0"/>
              <a:t>, and 18</a:t>
            </a:r>
            <a:r>
              <a:rPr lang="en-US" baseline="30000" dirty="0"/>
              <a:t>th</a:t>
            </a:r>
            <a:r>
              <a:rPr lang="en-US" dirty="0"/>
              <a:t> century, “experimented with and expanded upon the stock motifs, figures and plots of the fairy tale.  </a:t>
            </a:r>
            <a:endParaRPr lang="en-US" dirty="0" smtClean="0"/>
          </a:p>
          <a:p>
            <a:pPr lvl="0"/>
            <a:r>
              <a:rPr lang="en-US" dirty="0" smtClean="0"/>
              <a:t>An </a:t>
            </a:r>
            <a:r>
              <a:rPr lang="en-US" b="1" u="sng" dirty="0" smtClean="0"/>
              <a:t>oral folk tale </a:t>
            </a:r>
            <a:r>
              <a:rPr lang="en-US" dirty="0"/>
              <a:t>is collectively authored and shared, “cultivated by non-literate and literate people to express the manner in which they perceived and perceive nature and their social order and their wish to satisfy their needs and wants” (</a:t>
            </a:r>
            <a:r>
              <a:rPr lang="en-US" dirty="0" err="1"/>
              <a:t>Zipes</a:t>
            </a:r>
            <a:r>
              <a:rPr lang="en-US" dirty="0"/>
              <a:t> 7).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8138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Capture </a:t>
            </a:r>
            <a:r>
              <a:rPr lang="en-US" dirty="0"/>
              <a:t>the </a:t>
            </a:r>
            <a:r>
              <a:rPr lang="en-US" dirty="0" smtClean="0"/>
              <a:t>Voice </a:t>
            </a:r>
            <a:r>
              <a:rPr lang="en-US" dirty="0"/>
              <a:t>of a </a:t>
            </a:r>
            <a:r>
              <a:rPr lang="en-US" dirty="0" smtClean="0"/>
              <a:t>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dirty="0" smtClean="0"/>
              <a:t>Charles Perrault (1697)- France</a:t>
            </a:r>
          </a:p>
          <a:p>
            <a:pPr lvl="2"/>
            <a:r>
              <a:rPr lang="en-US" dirty="0" smtClean="0"/>
              <a:t>Aristocratic and courtly audience, sly asides and fashion details</a:t>
            </a:r>
          </a:p>
          <a:p>
            <a:pPr lvl="2"/>
            <a:r>
              <a:rPr lang="en-US" dirty="0" smtClean="0"/>
              <a:t>Always included a moral, both cautionary and </a:t>
            </a:r>
            <a:r>
              <a:rPr lang="en-US" dirty="0" err="1" smtClean="0"/>
              <a:t>flitatious</a:t>
            </a:r>
            <a:r>
              <a:rPr lang="en-US" dirty="0" smtClean="0"/>
              <a:t>/tongue-in-cheek</a:t>
            </a:r>
          </a:p>
          <a:p>
            <a:pPr lvl="1"/>
            <a:r>
              <a:rPr lang="en-US" dirty="0" err="1"/>
              <a:t>Jakob</a:t>
            </a:r>
            <a:r>
              <a:rPr lang="en-US" dirty="0"/>
              <a:t> and Wilhelm </a:t>
            </a:r>
            <a:r>
              <a:rPr lang="en-US" dirty="0" smtClean="0"/>
              <a:t>Grimm (1812-1815)- Germany</a:t>
            </a:r>
          </a:p>
          <a:p>
            <a:pPr lvl="2"/>
            <a:r>
              <a:rPr lang="en-US" dirty="0"/>
              <a:t>S</a:t>
            </a:r>
            <a:r>
              <a:rPr lang="en-US" dirty="0" smtClean="0"/>
              <a:t>hift to </a:t>
            </a:r>
            <a:r>
              <a:rPr lang="en-US" dirty="0"/>
              <a:t>make </a:t>
            </a:r>
            <a:r>
              <a:rPr lang="en-US" dirty="0" smtClean="0"/>
              <a:t>tales </a:t>
            </a:r>
            <a:r>
              <a:rPr lang="en-US" dirty="0"/>
              <a:t>for children, which removed sexually explicit </a:t>
            </a:r>
            <a:r>
              <a:rPr lang="en-US" dirty="0" smtClean="0"/>
              <a:t>material </a:t>
            </a:r>
          </a:p>
          <a:p>
            <a:pPr lvl="2"/>
            <a:r>
              <a:rPr lang="en-US" dirty="0"/>
              <a:t>E</a:t>
            </a:r>
            <a:r>
              <a:rPr lang="en-US" dirty="0" smtClean="0"/>
              <a:t>mphasized </a:t>
            </a:r>
            <a:r>
              <a:rPr lang="en-US" dirty="0"/>
              <a:t>the traditional roles of </a:t>
            </a:r>
            <a:r>
              <a:rPr lang="en-US" dirty="0" smtClean="0"/>
              <a:t>women, enhanced violence</a:t>
            </a:r>
            <a:endParaRPr lang="en-US" dirty="0"/>
          </a:p>
          <a:p>
            <a:pPr lvl="1"/>
            <a:r>
              <a:rPr lang="en-US" dirty="0" smtClean="0"/>
              <a:t>Hans </a:t>
            </a:r>
            <a:r>
              <a:rPr lang="en-US" dirty="0"/>
              <a:t>Christian Andersen </a:t>
            </a:r>
            <a:r>
              <a:rPr lang="en-US" dirty="0" smtClean="0"/>
              <a:t>(mid 19</a:t>
            </a:r>
            <a:r>
              <a:rPr lang="en-US" baseline="30000" dirty="0" smtClean="0"/>
              <a:t>th</a:t>
            </a:r>
            <a:r>
              <a:rPr lang="en-US" dirty="0" smtClean="0"/>
              <a:t> century)- Denmark</a:t>
            </a:r>
          </a:p>
          <a:p>
            <a:pPr lvl="2"/>
            <a:r>
              <a:rPr lang="en-US" dirty="0" smtClean="0"/>
              <a:t>Original material</a:t>
            </a:r>
          </a:p>
          <a:p>
            <a:pPr lvl="2"/>
            <a:r>
              <a:rPr lang="en-US" dirty="0" smtClean="0"/>
              <a:t>Ugly Duckling, Emperor’s New Clothes, Little </a:t>
            </a:r>
            <a:r>
              <a:rPr lang="en-US" dirty="0"/>
              <a:t>Mermaid and  The Snow </a:t>
            </a:r>
            <a:r>
              <a:rPr lang="en-US" dirty="0" smtClean="0"/>
              <a:t>Queen (Disney’s Frozen)</a:t>
            </a:r>
          </a:p>
          <a:p>
            <a:pPr lvl="1"/>
            <a:r>
              <a:rPr lang="en-US" dirty="0"/>
              <a:t>Andrew </a:t>
            </a:r>
            <a:r>
              <a:rPr lang="en-US" dirty="0" smtClean="0"/>
              <a:t>Lang (1880, 1892)- England</a:t>
            </a:r>
          </a:p>
          <a:p>
            <a:pPr lvl="2"/>
            <a:r>
              <a:rPr lang="en-US" dirty="0" smtClean="0"/>
              <a:t>“Color Books”</a:t>
            </a:r>
          </a:p>
          <a:p>
            <a:pPr lvl="2"/>
            <a:r>
              <a:rPr lang="en-US" dirty="0" smtClean="0"/>
              <a:t>Jack and the Beanstalk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5570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 Versus Canon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 smtClean="0"/>
              <a:t>Canon</a:t>
            </a:r>
            <a:r>
              <a:rPr lang="en-US" dirty="0" smtClean="0"/>
              <a:t>:  those </a:t>
            </a:r>
            <a:r>
              <a:rPr lang="en-US" dirty="0"/>
              <a:t>texts that by social and cultural consensus have been acknowledged as the most important or central works of a period, country or genre </a:t>
            </a:r>
            <a:endParaRPr lang="en-US" dirty="0" smtClean="0"/>
          </a:p>
          <a:p>
            <a:pPr lvl="0"/>
            <a:r>
              <a:rPr lang="en-US" b="1" u="sng" dirty="0" smtClean="0"/>
              <a:t>Classic</a:t>
            </a:r>
            <a:r>
              <a:rPr lang="en-US" b="1" dirty="0" smtClean="0"/>
              <a:t>:  </a:t>
            </a:r>
            <a:r>
              <a:rPr lang="en-US" dirty="0" smtClean="0"/>
              <a:t>text that </a:t>
            </a:r>
            <a:r>
              <a:rPr lang="en-US" dirty="0"/>
              <a:t>has endured overall several generations and which is esteemed on both aesthetic and cultural grounds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2869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/>
              <a:t>Ideology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An </a:t>
            </a:r>
            <a:r>
              <a:rPr lang="en-US" b="1" u="sng" dirty="0" smtClean="0"/>
              <a:t>ideology</a:t>
            </a:r>
            <a:r>
              <a:rPr lang="en-US" b="1" dirty="0" smtClean="0"/>
              <a:t> </a:t>
            </a:r>
            <a:r>
              <a:rPr lang="en-US" dirty="0" smtClean="0"/>
              <a:t>is a set of beliefs, values, or ways of seeing the world.  It is a system of ideas or ideals, </a:t>
            </a:r>
            <a:r>
              <a:rPr lang="en-GB" dirty="0"/>
              <a:t>attitudes, and perceptions typical of a given class or group of people in a specific time and place.</a:t>
            </a:r>
            <a:endParaRPr lang="en-US" dirty="0"/>
          </a:p>
          <a:p>
            <a:r>
              <a:rPr lang="en-US" dirty="0" smtClean="0"/>
              <a:t>Texts often reflect particular ideologies in the way they present certain elements as </a:t>
            </a:r>
            <a:r>
              <a:rPr lang="en-US" u="sng" dirty="0" smtClean="0"/>
              <a:t>the norm</a:t>
            </a:r>
            <a:r>
              <a:rPr lang="en-US" dirty="0" smtClean="0"/>
              <a:t>, thus reinforcing a particular </a:t>
            </a:r>
            <a:r>
              <a:rPr lang="en-US" u="sng" dirty="0" smtClean="0"/>
              <a:t>worldview</a:t>
            </a:r>
            <a:r>
              <a:rPr lang="en-US" dirty="0" smtClean="0"/>
              <a:t> that is frequently shared by many people in a society and/or reinforced by those in power.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951390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Implicit/Explicit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u="sng" dirty="0"/>
              <a:t>implicit ideology</a:t>
            </a:r>
            <a:r>
              <a:rPr lang="en-US" b="1" dirty="0"/>
              <a:t>- </a:t>
            </a:r>
            <a:r>
              <a:rPr lang="en-US" dirty="0"/>
              <a:t>when an author is passing on cultural beliefs without even being aware of doing so </a:t>
            </a:r>
          </a:p>
          <a:p>
            <a:r>
              <a:rPr lang="en-US" b="1" u="sng" dirty="0"/>
              <a:t>explicit ideology</a:t>
            </a:r>
            <a:r>
              <a:rPr lang="en-US" b="1" dirty="0"/>
              <a:t>- </a:t>
            </a:r>
            <a:r>
              <a:rPr lang="en-US" dirty="0"/>
              <a:t>the “theme” or message of the text</a:t>
            </a:r>
          </a:p>
          <a:p>
            <a:endParaRPr lang="en-US" dirty="0"/>
          </a:p>
          <a:p>
            <a:r>
              <a:rPr lang="en-US" b="1" dirty="0"/>
              <a:t>Ask</a:t>
            </a:r>
            <a:r>
              <a:rPr lang="en-US" dirty="0"/>
              <a:t>:  </a:t>
            </a:r>
            <a:endParaRPr lang="en-US" dirty="0" smtClean="0"/>
          </a:p>
          <a:p>
            <a:pPr lvl="1"/>
            <a:r>
              <a:rPr lang="en-US" dirty="0" smtClean="0"/>
              <a:t>What </a:t>
            </a:r>
            <a:r>
              <a:rPr lang="en-US" dirty="0"/>
              <a:t>does this story present as “normal”?  </a:t>
            </a:r>
            <a:endParaRPr lang="en-US" dirty="0" smtClean="0"/>
          </a:p>
          <a:p>
            <a:pPr lvl="1"/>
            <a:r>
              <a:rPr lang="en-US" dirty="0" smtClean="0"/>
              <a:t>What </a:t>
            </a:r>
            <a:r>
              <a:rPr lang="en-US" dirty="0"/>
              <a:t>values or beliefs about society or people does it </a:t>
            </a:r>
            <a:r>
              <a:rPr lang="en-US" dirty="0" smtClean="0"/>
              <a:t>present?</a:t>
            </a:r>
          </a:p>
          <a:p>
            <a:pPr lvl="1"/>
            <a:r>
              <a:rPr lang="en-US" dirty="0" smtClean="0"/>
              <a:t>Does this story reinforce a dominant belief of a particular group?</a:t>
            </a:r>
          </a:p>
          <a:p>
            <a:pPr lvl="1"/>
            <a:r>
              <a:rPr lang="en-US" dirty="0" smtClean="0"/>
              <a:t>Does it complicate or question norms, beliefs or value systems of our society?  </a:t>
            </a:r>
          </a:p>
          <a:p>
            <a:pPr lvl="1"/>
            <a:r>
              <a:rPr lang="en-US" dirty="0" smtClean="0"/>
              <a:t>Does the text reflect a pattern or offer a particular worldview or perspective that we see repeated in many texts?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3354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This presentation is based in part on information in </a:t>
            </a:r>
            <a:r>
              <a:rPr lang="en-US" dirty="0" smtClean="0"/>
              <a:t>Chapter Four “Fairy Tales</a:t>
            </a:r>
            <a:r>
              <a:rPr lang="en-US" dirty="0" smtClean="0"/>
              <a:t>” of </a:t>
            </a:r>
            <a:r>
              <a:rPr lang="en-US" b="1" dirty="0" smtClean="0"/>
              <a:t>Reading </a:t>
            </a:r>
            <a:r>
              <a:rPr lang="en-US" b="1" dirty="0" smtClean="0"/>
              <a:t>Children's Literature: A Critical </a:t>
            </a:r>
            <a:r>
              <a:rPr lang="en-US" b="1" dirty="0" smtClean="0"/>
              <a:t>Introduction </a:t>
            </a:r>
            <a:r>
              <a:rPr lang="en-US" dirty="0" smtClean="0"/>
              <a:t>by </a:t>
            </a:r>
            <a:r>
              <a:rPr lang="en-US" dirty="0" smtClean="0">
                <a:hlinkClick r:id="rId2"/>
              </a:rPr>
              <a:t>Carrie </a:t>
            </a:r>
            <a:r>
              <a:rPr lang="en-US" dirty="0" smtClean="0">
                <a:hlinkClick r:id="rId2"/>
              </a:rPr>
              <a:t>Hintz</a:t>
            </a:r>
            <a:r>
              <a:rPr lang="en-US" dirty="0" smtClean="0"/>
              <a:t> </a:t>
            </a:r>
            <a:r>
              <a:rPr lang="en-US" dirty="0" smtClean="0"/>
              <a:t>and </a:t>
            </a:r>
            <a:r>
              <a:rPr lang="en-US" dirty="0" smtClean="0">
                <a:hlinkClick r:id="rId3"/>
              </a:rPr>
              <a:t>Eric </a:t>
            </a:r>
            <a:r>
              <a:rPr lang="en-US" dirty="0" err="1" smtClean="0">
                <a:hlinkClick r:id="rId3"/>
              </a:rPr>
              <a:t>Tribunella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49</TotalTime>
  <Words>561</Words>
  <Application>Microsoft Office PowerPoint</Application>
  <PresentationFormat>On-screen Show (4:3)</PresentationFormat>
  <Paragraphs>43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Thatch</vt:lpstr>
      <vt:lpstr>Fairy Tale Terminology</vt:lpstr>
      <vt:lpstr>Definitions</vt:lpstr>
      <vt:lpstr>Postmodernism  and Parody</vt:lpstr>
      <vt:lpstr>Literary Fairy Tale and Oral Tale</vt:lpstr>
      <vt:lpstr>Capture the Voice of a Culture</vt:lpstr>
      <vt:lpstr>Classic Versus Canon</vt:lpstr>
      <vt:lpstr>Ideology</vt:lpstr>
      <vt:lpstr>Implicit/Explicit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Fairy Tale Terminology</dc:title>
  <dc:creator>Meghann Meeusen</dc:creator>
  <cp:lastModifiedBy>Meghann</cp:lastModifiedBy>
  <cp:revision>6</cp:revision>
  <dcterms:created xsi:type="dcterms:W3CDTF">2014-01-16T21:36:07Z</dcterms:created>
  <dcterms:modified xsi:type="dcterms:W3CDTF">2014-03-31T01:38:44Z</dcterms:modified>
</cp:coreProperties>
</file>