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7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9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E33A2-F6AF-5747-BB3B-E16C8D9172F4}" type="datetimeFigureOut">
              <a:rPr lang="en-US" smtClean="0"/>
              <a:t>2/10/16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CB8BD-7ACD-F040-BF1B-1801A2EF7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570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5FF9BF-925E-E141-87FB-6934D57948DB}" type="slidenum">
              <a:rPr lang="en-US"/>
              <a:pPr/>
              <a:t>2</a:t>
            </a:fld>
            <a:endParaRPr lang="en-US"/>
          </a:p>
        </p:txBody>
      </p:sp>
      <p:sp>
        <p:nvSpPr>
          <p:cNvPr id="23245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9AA7E7-BE40-0645-8B3D-02D2B6A3E75E}" type="slidenum">
              <a:rPr lang="en-US"/>
              <a:pPr/>
              <a:t>3</a:t>
            </a:fld>
            <a:endParaRPr lang="en-US"/>
          </a:p>
        </p:txBody>
      </p:sp>
      <p:sp>
        <p:nvSpPr>
          <p:cNvPr id="25293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1991--spin off from feminist studies</a:t>
            </a:r>
          </a:p>
          <a:p>
            <a:r>
              <a:rPr lang="en-US" dirty="0"/>
              <a:t>Humanist view--identity and self are unique to you</a:t>
            </a:r>
          </a:p>
          <a:p>
            <a:r>
              <a:rPr lang="en-US" dirty="0"/>
              <a:t>Feminist theory deconstructed the idea of the essential self</a:t>
            </a:r>
            <a:br>
              <a:rPr lang="en-US" dirty="0"/>
            </a:br>
            <a:r>
              <a:rPr lang="en-US" dirty="0"/>
              <a:t>Gay and lesbian studies</a:t>
            </a:r>
          </a:p>
          <a:p>
            <a:r>
              <a:rPr lang="en-US" dirty="0"/>
              <a:t>Gender bending--Michael Jackson, Boy George, Dennis Rodman--men with </a:t>
            </a:r>
            <a:r>
              <a:rPr lang="en-US" dirty="0" err="1"/>
              <a:t>earings</a:t>
            </a:r>
            <a:r>
              <a:rPr lang="en-US" dirty="0"/>
              <a:t>, women with </a:t>
            </a:r>
            <a:r>
              <a:rPr lang="en-US" dirty="0" err="1"/>
              <a:t>tatoos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Politics:  China--one child today.  Many concubines before.  Mormons--multiple wives.  Roman eunuchs.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DEB7B-F254-5A44-9B4D-A182216E43D1}" type="slidenum">
              <a:rPr lang="en-US"/>
              <a:pPr/>
              <a:t>4</a:t>
            </a:fld>
            <a:endParaRPr lang="en-US"/>
          </a:p>
        </p:txBody>
      </p:sp>
      <p:sp>
        <p:nvSpPr>
          <p:cNvPr id="30208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argue for separation of all forms of sexual behavior of any kind of moral judgment.</a:t>
            </a:r>
          </a:p>
          <a:p>
            <a:endParaRPr lang="en-US" dirty="0"/>
          </a:p>
          <a:p>
            <a:r>
              <a:rPr lang="en-US" dirty="0"/>
              <a:t>	But what if not consensual, hurts someone else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2/10/16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Embodiment </a:t>
            </a:r>
            <a:br>
              <a:rPr lang="en-US" dirty="0" smtClean="0"/>
            </a:br>
            <a:r>
              <a:rPr lang="en-US" dirty="0" smtClean="0"/>
              <a:t>and the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Adolescent Literature Lecture</a:t>
            </a:r>
          </a:p>
          <a:p>
            <a:r>
              <a:rPr lang="en-US" dirty="0" smtClean="0"/>
              <a:t>Dr. Meghann Meeusen</a:t>
            </a:r>
          </a:p>
          <a:p>
            <a:r>
              <a:rPr lang="en-US" dirty="0" smtClean="0"/>
              <a:t>Western Michigan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573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/>
              <a:t>Poststructuralism</a:t>
            </a:r>
            <a:r>
              <a:rPr lang="en-US" sz="4400" dirty="0"/>
              <a:t> </a:t>
            </a:r>
          </a:p>
        </p:txBody>
      </p:sp>
      <p:sp>
        <p:nvSpPr>
          <p:cNvPr id="231432" name="Rectangle 8"/>
          <p:cNvSpPr>
            <a:spLocks noChangeArrowheads="1"/>
          </p:cNvSpPr>
          <p:nvPr/>
        </p:nvSpPr>
        <p:spPr bwMode="auto">
          <a:xfrm>
            <a:off x="609600" y="1752600"/>
            <a:ext cx="3429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None/>
            </a:pPr>
            <a:r>
              <a:rPr lang="en-US" sz="2600" dirty="0">
                <a:solidFill>
                  <a:schemeClr val="tx2"/>
                </a:solidFill>
              </a:rPr>
              <a:t>STRUCTURALISM</a:t>
            </a:r>
          </a:p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r>
              <a:rPr lang="en-US" sz="2000" dirty="0">
                <a:solidFill>
                  <a:srgbClr val="000000"/>
                </a:solidFill>
              </a:rPr>
              <a:t>The individual is sacred</a:t>
            </a:r>
          </a:p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r>
              <a:rPr lang="en-US" sz="2000" dirty="0">
                <a:solidFill>
                  <a:srgbClr val="000000"/>
                </a:solidFill>
              </a:rPr>
              <a:t>The mind as the realm of meaning</a:t>
            </a:r>
          </a:p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r>
              <a:rPr lang="en-US" sz="2000" dirty="0">
                <a:solidFill>
                  <a:srgbClr val="000000"/>
                </a:solidFill>
              </a:rPr>
              <a:t>Universal laws and essences</a:t>
            </a:r>
          </a:p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r>
              <a:rPr lang="en-US" sz="2000" dirty="0">
                <a:solidFill>
                  <a:srgbClr val="000000"/>
                </a:solidFill>
              </a:rPr>
              <a:t>Inherent universal meanings that precede the text</a:t>
            </a:r>
          </a:p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31433" name="Rectangle 9"/>
          <p:cNvSpPr>
            <a:spLocks noChangeArrowheads="1"/>
          </p:cNvSpPr>
          <p:nvPr/>
        </p:nvSpPr>
        <p:spPr bwMode="auto">
          <a:xfrm>
            <a:off x="4267200" y="1752600"/>
            <a:ext cx="48768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None/>
            </a:pPr>
            <a:r>
              <a:rPr lang="en-US" sz="2600" dirty="0">
                <a:solidFill>
                  <a:schemeClr val="tx2"/>
                </a:solidFill>
              </a:rPr>
              <a:t>POSTSTRUCTURALISM</a:t>
            </a:r>
          </a:p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r>
              <a:rPr lang="en-US" sz="2000" dirty="0">
                <a:solidFill>
                  <a:srgbClr val="000000"/>
                </a:solidFill>
              </a:rPr>
              <a:t>The </a:t>
            </a:r>
            <a:r>
              <a:rPr lang="ja-JP" altLang="en-US" sz="2000" dirty="0">
                <a:solidFill>
                  <a:srgbClr val="000000"/>
                </a:solidFill>
              </a:rPr>
              <a:t>“</a:t>
            </a:r>
            <a:r>
              <a:rPr lang="en-US" sz="2000" dirty="0">
                <a:solidFill>
                  <a:srgbClr val="000000"/>
                </a:solidFill>
              </a:rPr>
              <a:t>subject</a:t>
            </a:r>
            <a:r>
              <a:rPr lang="ja-JP" altLang="en-US" sz="2000" dirty="0">
                <a:solidFill>
                  <a:srgbClr val="000000"/>
                </a:solidFill>
              </a:rPr>
              <a:t>”</a:t>
            </a:r>
            <a:r>
              <a:rPr lang="en-US" sz="2000" dirty="0">
                <a:solidFill>
                  <a:srgbClr val="000000"/>
                </a:solidFill>
              </a:rPr>
              <a:t> is a cultural construct</a:t>
            </a:r>
          </a:p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r>
              <a:rPr lang="en-US" sz="2000" dirty="0">
                <a:solidFill>
                  <a:srgbClr val="000000"/>
                </a:solidFill>
              </a:rPr>
              <a:t>Mind created from interactions as situated symbolic beings</a:t>
            </a:r>
          </a:p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r>
              <a:rPr lang="en-US" sz="2000" dirty="0">
                <a:solidFill>
                  <a:srgbClr val="000000"/>
                </a:solidFill>
              </a:rPr>
              <a:t>Truth is </a:t>
            </a:r>
            <a:r>
              <a:rPr lang="ja-JP" altLang="en-US" sz="2000" dirty="0">
                <a:solidFill>
                  <a:srgbClr val="000000"/>
                </a:solidFill>
              </a:rPr>
              <a:t>“</a:t>
            </a:r>
            <a:r>
              <a:rPr lang="en-US" sz="2000" dirty="0">
                <a:solidFill>
                  <a:srgbClr val="000000"/>
                </a:solidFill>
              </a:rPr>
              <a:t>local</a:t>
            </a:r>
            <a:r>
              <a:rPr lang="ja-JP" altLang="en-US" sz="2000" dirty="0">
                <a:solidFill>
                  <a:srgbClr val="000000"/>
                </a:solidFill>
              </a:rPr>
              <a:t>”</a:t>
            </a:r>
            <a:r>
              <a:rPr lang="en-US" sz="2000" dirty="0">
                <a:solidFill>
                  <a:srgbClr val="000000"/>
                </a:solidFill>
              </a:rPr>
              <a:t>; language creates reality</a:t>
            </a:r>
          </a:p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r>
              <a:rPr lang="en-US" sz="2000" dirty="0">
                <a:solidFill>
                  <a:srgbClr val="000000"/>
                </a:solidFill>
              </a:rPr>
              <a:t>Meaning is </a:t>
            </a:r>
            <a:r>
              <a:rPr lang="en-US" sz="2000" dirty="0" err="1">
                <a:solidFill>
                  <a:srgbClr val="000000"/>
                </a:solidFill>
              </a:rPr>
              <a:t>intertextual</a:t>
            </a:r>
            <a:r>
              <a:rPr lang="en-US" sz="2000" dirty="0">
                <a:solidFill>
                  <a:srgbClr val="000000"/>
                </a:solidFill>
              </a:rPr>
              <a:t>, determined by social discourse; changes with history</a:t>
            </a:r>
          </a:p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endParaRPr lang="en-US" sz="2000" dirty="0">
              <a:solidFill>
                <a:srgbClr val="000000"/>
              </a:solidFill>
            </a:endParaRPr>
          </a:p>
          <a:p>
            <a:pPr marL="234950" indent="-234950">
              <a:spcBef>
                <a:spcPct val="75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endParaRPr lang="en-US" sz="2000" dirty="0">
              <a:solidFill>
                <a:srgbClr val="000000"/>
              </a:solidFill>
            </a:endParaRPr>
          </a:p>
          <a:p>
            <a:pPr marL="234950" indent="-234950">
              <a:spcBef>
                <a:spcPct val="50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endParaRPr lang="en-US" sz="2000" dirty="0">
              <a:solidFill>
                <a:srgbClr val="000000"/>
              </a:solidFill>
            </a:endParaRPr>
          </a:p>
          <a:p>
            <a:pPr marL="234950" indent="-234950">
              <a:spcBef>
                <a:spcPct val="50000"/>
              </a:spcBef>
              <a:buClr>
                <a:schemeClr val="bg2"/>
              </a:buClr>
              <a:buSzPct val="50000"/>
              <a:buFont typeface="Monotype Sorts" charset="0"/>
              <a:buChar char="n"/>
            </a:pP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736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Queer Theory 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2162" y="1851378"/>
            <a:ext cx="7570787" cy="3849511"/>
          </a:xfrm>
        </p:spPr>
        <p:txBody>
          <a:bodyPr>
            <a:normAutofit fontScale="92500" lnSpcReduction="20000"/>
          </a:bodyPr>
          <a:lstStyle/>
          <a:p>
            <a:pPr marL="234950" indent="-234950">
              <a:spcBef>
                <a:spcPts val="500"/>
              </a:spcBef>
              <a:spcAft>
                <a:spcPts val="500"/>
              </a:spcAft>
            </a:pPr>
            <a:r>
              <a:rPr lang="en-US" dirty="0"/>
              <a:t>Gender and sexuality not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essential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to identity</a:t>
            </a:r>
          </a:p>
          <a:p>
            <a:pPr marL="234950" indent="-234950">
              <a:spcBef>
                <a:spcPts val="500"/>
              </a:spcBef>
              <a:spcAft>
                <a:spcPts val="500"/>
              </a:spcAft>
            </a:pPr>
            <a:r>
              <a:rPr lang="en-US" dirty="0"/>
              <a:t>Socially constructed</a:t>
            </a:r>
          </a:p>
          <a:p>
            <a:pPr marL="234950" indent="-234950">
              <a:spcBef>
                <a:spcPts val="500"/>
              </a:spcBef>
              <a:spcAft>
                <a:spcPts val="500"/>
              </a:spcAft>
            </a:pPr>
            <a:r>
              <a:rPr lang="en-US" dirty="0"/>
              <a:t>Mutable and changeable</a:t>
            </a:r>
          </a:p>
          <a:p>
            <a:pPr marL="234950" indent="-234950">
              <a:spcBef>
                <a:spcPts val="500"/>
              </a:spcBef>
              <a:spcAft>
                <a:spcPts val="500"/>
              </a:spcAft>
            </a:pPr>
            <a:r>
              <a:rPr lang="en-US" dirty="0"/>
              <a:t>Self shaped by language, signs and </a:t>
            </a:r>
            <a:r>
              <a:rPr lang="en-US" dirty="0" smtClean="0"/>
              <a:t>signifiers</a:t>
            </a:r>
            <a:endParaRPr lang="en-US" dirty="0"/>
          </a:p>
          <a:p>
            <a:pPr marL="234950" indent="-234950">
              <a:spcBef>
                <a:spcPts val="500"/>
              </a:spcBef>
              <a:spcAft>
                <a:spcPts val="500"/>
              </a:spcAft>
            </a:pPr>
            <a:r>
              <a:rPr lang="en-US" dirty="0" smtClean="0"/>
              <a:t>Sex </a:t>
            </a:r>
            <a:r>
              <a:rPr lang="en-US" dirty="0"/>
              <a:t>as (1) animal instinct and (2) socially constructed behavior shaped by ethics/morals</a:t>
            </a:r>
          </a:p>
          <a:p>
            <a:pPr marL="234950" indent="-234950">
              <a:spcBef>
                <a:spcPts val="500"/>
              </a:spcBef>
              <a:spcAft>
                <a:spcPts val="500"/>
              </a:spcAft>
            </a:pPr>
            <a:r>
              <a:rPr lang="en-US" dirty="0"/>
              <a:t>Western ideas of sexual identity come from science, religion, economics and politics and were constructed as binary oppositions</a:t>
            </a:r>
          </a:p>
          <a:p>
            <a:pPr marL="234950" indent="-234950">
              <a:spcBef>
                <a:spcPts val="500"/>
              </a:spcBef>
              <a:spcAft>
                <a:spcPts val="500"/>
              </a:spcAft>
            </a:pPr>
            <a:endParaRPr lang="en-US" dirty="0"/>
          </a:p>
          <a:p>
            <a:pPr marL="234950" indent="-234950">
              <a:spcBef>
                <a:spcPts val="500"/>
              </a:spcBef>
              <a:spcAft>
                <a:spcPts val="500"/>
              </a:spcAft>
            </a:pPr>
            <a:endParaRPr lang="en-US" dirty="0"/>
          </a:p>
          <a:p>
            <a:pPr marL="234950" indent="-234950">
              <a:spcBef>
                <a:spcPts val="500"/>
              </a:spcBef>
              <a:spcAft>
                <a:spcPts val="500"/>
              </a:spcAft>
            </a:pPr>
            <a:endParaRPr lang="en-US" dirty="0"/>
          </a:p>
          <a:p>
            <a:pPr marL="234950" indent="-234950">
              <a:spcBef>
                <a:spcPts val="500"/>
              </a:spcBef>
              <a:spcAft>
                <a:spcPts val="500"/>
              </a:spcAft>
            </a:pPr>
            <a:endParaRPr lang="en-US" dirty="0"/>
          </a:p>
          <a:p>
            <a:pPr marL="234950" indent="-234950">
              <a:spcBef>
                <a:spcPts val="500"/>
              </a:spcBef>
              <a:spcAft>
                <a:spcPts val="5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745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Queer Theory 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2161" y="1828800"/>
            <a:ext cx="7570787" cy="3984978"/>
          </a:xfrm>
        </p:spPr>
        <p:txBody>
          <a:bodyPr>
            <a:normAutofit fontScale="85000" lnSpcReduction="20000"/>
          </a:bodyPr>
          <a:lstStyle/>
          <a:p>
            <a:pPr marL="234950" indent="-234950">
              <a:spcBef>
                <a:spcPts val="500"/>
              </a:spcBef>
              <a:spcAft>
                <a:spcPts val="1200"/>
              </a:spcAft>
            </a:pPr>
            <a:r>
              <a:rPr lang="en-US" dirty="0"/>
              <a:t>Queer theory deconstructs all binary oppositions about human sexuality.</a:t>
            </a:r>
          </a:p>
          <a:p>
            <a:pPr marL="234950" indent="-234950">
              <a:spcBef>
                <a:spcPts val="500"/>
              </a:spcBef>
              <a:spcAft>
                <a:spcPts val="1200"/>
              </a:spcAft>
            </a:pPr>
            <a:r>
              <a:rPr lang="en-US" dirty="0"/>
              <a:t>Encourages the examination of the world from an alternative view. </a:t>
            </a:r>
          </a:p>
          <a:p>
            <a:pPr marL="234950" indent="-234950">
              <a:spcBef>
                <a:spcPts val="500"/>
              </a:spcBef>
              <a:spcAft>
                <a:spcPts val="1200"/>
              </a:spcAft>
            </a:pPr>
            <a:r>
              <a:rPr lang="en-US" dirty="0"/>
              <a:t>Allows for the inclusion of gender, sexuality, </a:t>
            </a:r>
            <a:br>
              <a:rPr lang="en-US" dirty="0"/>
            </a:br>
            <a:r>
              <a:rPr lang="en-US" dirty="0"/>
              <a:t>race and other areas of identity by noticing the distinctions between identities, communities, and cultures. </a:t>
            </a:r>
          </a:p>
          <a:p>
            <a:pPr marL="234950" indent="-234950">
              <a:spcBef>
                <a:spcPts val="500"/>
              </a:spcBef>
              <a:spcAft>
                <a:spcPts val="1200"/>
              </a:spcAft>
            </a:pPr>
            <a:r>
              <a:rPr lang="en-US" dirty="0"/>
              <a:t>Challenges heterosexism and homophobia, in addition to racism, misogyny and other oppressive discourses while celebrating diversity. </a:t>
            </a:r>
          </a:p>
        </p:txBody>
      </p:sp>
    </p:spTree>
    <p:extLst>
      <p:ext uri="{BB962C8B-B14F-4D97-AF65-F5344CB8AC3E}">
        <p14:creationId xmlns:p14="http://schemas.microsoft.com/office/powerpoint/2010/main" val="178899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Gender and Sex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</a:t>
            </a:r>
            <a:r>
              <a:rPr lang="en-US" i="1" dirty="0"/>
              <a:t>Volatile Bodies: Toward A Corporeal Feminism</a:t>
            </a:r>
            <a:r>
              <a:rPr lang="en-US" dirty="0"/>
              <a:t>, Elizabeth Grosz (1994) </a:t>
            </a:r>
            <a:r>
              <a:rPr lang="en-US" dirty="0" smtClean="0"/>
              <a:t>contrasts theorists </a:t>
            </a:r>
            <a:r>
              <a:rPr lang="en-US" dirty="0"/>
              <a:t>she categorizes as social constructionists with the work of theorists such as </a:t>
            </a:r>
            <a:r>
              <a:rPr lang="en-US" dirty="0" err="1"/>
              <a:t>Irigaray</a:t>
            </a:r>
            <a:r>
              <a:rPr lang="en-US" dirty="0"/>
              <a:t>, </a:t>
            </a:r>
            <a:r>
              <a:rPr lang="en-US" dirty="0" err="1"/>
              <a:t>Cixous</a:t>
            </a:r>
            <a:r>
              <a:rPr lang="en-US" dirty="0"/>
              <a:t>, </a:t>
            </a:r>
            <a:r>
              <a:rPr lang="en-US" dirty="0" err="1"/>
              <a:t>Spivak</a:t>
            </a:r>
            <a:r>
              <a:rPr lang="en-US" dirty="0"/>
              <a:t>, Butler and others who consider questions of sexual difference. </a:t>
            </a:r>
            <a:endParaRPr lang="en-US" dirty="0" smtClean="0"/>
          </a:p>
          <a:p>
            <a:r>
              <a:rPr lang="en-US" dirty="0" smtClean="0"/>
              <a:t>“Instead </a:t>
            </a:r>
            <a:r>
              <a:rPr lang="en-US" dirty="0"/>
              <a:t>of seeing sex as an essentialist and gender as a constructionist category, these thinkers are concerned to undermine the dichotomy” (p. 18</a:t>
            </a:r>
            <a:r>
              <a:rPr lang="en-US" dirty="0" smtClean="0"/>
              <a:t>)… </a:t>
            </a:r>
            <a:r>
              <a:rPr lang="en-US" dirty="0"/>
              <a:t>“the binary opposition between the cultural and the natural—needs careful reconsideration” (p. 21).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03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162" y="-86658"/>
            <a:ext cx="7570787" cy="1411941"/>
          </a:xfrm>
        </p:spPr>
        <p:txBody>
          <a:bodyPr/>
          <a:lstStyle/>
          <a:p>
            <a:r>
              <a:rPr lang="en-US" sz="3200" dirty="0" smtClean="0"/>
              <a:t>Cognitive Science:  Psychology Backdrop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Up until the 1950s, </a:t>
            </a:r>
            <a:r>
              <a:rPr lang="en-US" dirty="0" err="1" smtClean="0"/>
              <a:t>Behavioralism</a:t>
            </a:r>
            <a:r>
              <a:rPr lang="en-US" dirty="0" smtClean="0"/>
              <a:t> </a:t>
            </a:r>
            <a:r>
              <a:rPr lang="en-US" dirty="0"/>
              <a:t>dominates the field of experimental </a:t>
            </a:r>
            <a:r>
              <a:rPr lang="en-US" dirty="0" smtClean="0"/>
              <a:t>psychology </a:t>
            </a:r>
            <a:r>
              <a:rPr lang="en-US" dirty="0"/>
              <a:t>(skinner, inputs/outputs, stimulus and response), </a:t>
            </a:r>
            <a:r>
              <a:rPr lang="en-US" dirty="0" smtClean="0"/>
              <a:t>but led to essentialism.  Essentialism is the belief that there are a set of attributes that define a certain entity (such as a group of people).</a:t>
            </a:r>
            <a:endParaRPr lang="en-US" dirty="0"/>
          </a:p>
          <a:p>
            <a:r>
              <a:rPr lang="en-US" dirty="0" smtClean="0"/>
              <a:t>Then, scholars and theorists began </a:t>
            </a:r>
            <a:r>
              <a:rPr lang="en-US" dirty="0"/>
              <a:t>demonstrating how inadequate </a:t>
            </a:r>
            <a:r>
              <a:rPr lang="en-US" dirty="0" smtClean="0"/>
              <a:t>Behaviorism </a:t>
            </a:r>
            <a:r>
              <a:rPr lang="en-US" dirty="0"/>
              <a:t>was in explaining human thought, consciousness; how can you explain memory, fear, hysteria, language </a:t>
            </a:r>
            <a:r>
              <a:rPr lang="en-US" dirty="0" smtClean="0"/>
              <a:t>acquisition, or consciousness </a:t>
            </a:r>
            <a:r>
              <a:rPr lang="en-US" dirty="0"/>
              <a:t>in terms of </a:t>
            </a:r>
            <a:r>
              <a:rPr lang="en-US" dirty="0" err="1" smtClean="0"/>
              <a:t>Behavioralism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smtClean="0"/>
              <a:t>Cognitive Science </a:t>
            </a:r>
            <a:r>
              <a:rPr lang="en-US" dirty="0"/>
              <a:t>became interdisciplinary, </a:t>
            </a:r>
            <a:r>
              <a:rPr lang="en-US" dirty="0" smtClean="0"/>
              <a:t>incorporating other fields, and new ideas and perspectives emerged.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667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Cognitive Science &amp; Embodiment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Social constructionists say everything comes from outside, but we aren’t disembodied series of thoughts, we are restricted to the body.</a:t>
            </a:r>
          </a:p>
          <a:p>
            <a:r>
              <a:rPr lang="en-US" dirty="0" smtClean="0"/>
              <a:t>Cognition </a:t>
            </a:r>
            <a:r>
              <a:rPr lang="en-US" dirty="0"/>
              <a:t>is embodied—you can’t separate </a:t>
            </a:r>
            <a:r>
              <a:rPr lang="en-US" dirty="0" smtClean="0"/>
              <a:t>thought </a:t>
            </a:r>
            <a:r>
              <a:rPr lang="en-US" dirty="0"/>
              <a:t>from the </a:t>
            </a:r>
            <a:r>
              <a:rPr lang="en-US" dirty="0" smtClean="0"/>
              <a:t>body.</a:t>
            </a:r>
          </a:p>
          <a:p>
            <a:r>
              <a:rPr lang="en-US" dirty="0"/>
              <a:t>An individual’s lived experience within the confines of a body plays a significant role in what makes a person a person and how he/she conceptualizes that selfhood. 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02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Raymond Gibbs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Raymond Gibbs (2006), </a:t>
            </a:r>
            <a:r>
              <a:rPr lang="en-US" dirty="0" smtClean="0"/>
              <a:t>notes </a:t>
            </a:r>
            <a:r>
              <a:rPr lang="en-US" dirty="0"/>
              <a:t>that “bodily experiences matter greatly in mental life…[because] mind and body are deeply intertwined,” an idea he characterizes as “representative of a second wave in the history of cognitive science that dramatically differs from the traditional view of mind as purely symbolic, computational, and disembodied” (p. 275).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303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Hart and Wolfe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Elizabeth Hart (2001) </a:t>
            </a:r>
            <a:r>
              <a:rPr lang="en-US" dirty="0" smtClean="0"/>
              <a:t>considers </a:t>
            </a:r>
            <a:r>
              <a:rPr lang="en-US" dirty="0"/>
              <a:t>“the ‘embodiment’ of mind; that is, of the mind’s substantive indebtedness to its bodily, social, and cultural contexts” (p. 315</a:t>
            </a:r>
            <a:r>
              <a:rPr lang="en-US" dirty="0" smtClean="0"/>
              <a:t>).</a:t>
            </a:r>
          </a:p>
          <a:p>
            <a:r>
              <a:rPr lang="en-US" dirty="0" smtClean="0"/>
              <a:t>Cary </a:t>
            </a:r>
            <a:r>
              <a:rPr lang="en-US" dirty="0"/>
              <a:t>Wolfe (2010), similarly writes of humanities awareness of its “embodiment, </a:t>
            </a:r>
            <a:r>
              <a:rPr lang="en-US" dirty="0" err="1"/>
              <a:t>embeddedness</a:t>
            </a:r>
            <a:r>
              <a:rPr lang="en-US" dirty="0"/>
              <a:t>, and materiality, and how these in turn shape and are shaped by consciousness, mind and so on” (p. 120).  </a:t>
            </a:r>
          </a:p>
        </p:txBody>
      </p:sp>
    </p:spTree>
    <p:extLst>
      <p:ext uri="{BB962C8B-B14F-4D97-AF65-F5344CB8AC3E}">
        <p14:creationId xmlns:p14="http://schemas.microsoft.com/office/powerpoint/2010/main" val="1392121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 Literature Critics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Robyn McCallum writes “</a:t>
            </a:r>
            <a:r>
              <a:rPr lang="en-US" dirty="0"/>
              <a:t>the idea of an essential, unique and individualized self has been systematically interrogated and deconstructed virtually since its inception,” and yet “</a:t>
            </a:r>
            <a:r>
              <a:rPr lang="en-US" dirty="0" err="1"/>
              <a:t>postructuralist</a:t>
            </a:r>
            <a:r>
              <a:rPr lang="en-US" dirty="0"/>
              <a:t> visions of socially constructed and fragmented selves are as fictionally, and as ideologically inscribed, as those fictions they seek to dismantle and replace” (p. 255-256).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130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YA Literature Critics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Kerry </a:t>
            </a:r>
            <a:r>
              <a:rPr lang="en-US" dirty="0" err="1"/>
              <a:t>Mallan</a:t>
            </a:r>
            <a:r>
              <a:rPr lang="en-US" dirty="0"/>
              <a:t> (2008) similarly </a:t>
            </a:r>
            <a:r>
              <a:rPr lang="en-US" dirty="0" smtClean="0"/>
              <a:t>considers </a:t>
            </a:r>
            <a:r>
              <a:rPr lang="en-US" dirty="0"/>
              <a:t>whether adolescent science fiction encourages “a reconceptualization of the ‘human’ subject and a rethinking of what ‘being human’ means, especially problematizing conventional humanist mind/body dualisms and representation of dialogic interplay between cognition and the body” (p. 178).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7069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fusion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38</TotalTime>
  <Words>780</Words>
  <Application>Microsoft Macintosh PowerPoint</Application>
  <PresentationFormat>On-screen Show (4:3)</PresentationFormat>
  <Paragraphs>65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Infusion</vt:lpstr>
      <vt:lpstr>Embodiment  and the Self</vt:lpstr>
      <vt:lpstr>Poststructuralism </vt:lpstr>
      <vt:lpstr>Queer Theory </vt:lpstr>
      <vt:lpstr>Queer Theory </vt:lpstr>
      <vt:lpstr>Gender and Sex</vt:lpstr>
      <vt:lpstr>Cognitive Science:  Psychology Backdrop</vt:lpstr>
      <vt:lpstr>Cognitive Science &amp; Embodiment</vt:lpstr>
      <vt:lpstr>Raymond Gibbs</vt:lpstr>
      <vt:lpstr>Hart and Wolfe</vt:lpstr>
      <vt:lpstr>YA Literature Critics</vt:lpstr>
      <vt:lpstr>YA Literature Critics</vt:lpstr>
    </vt:vector>
  </TitlesOfParts>
  <Company>University of Tennessee at Chattanooga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Embodiment  and the Self</dc:title>
  <dc:creator>Meghann Meeusen</dc:creator>
  <cp:lastModifiedBy>Meghann Meeusen</cp:lastModifiedBy>
  <cp:revision>4</cp:revision>
  <dcterms:created xsi:type="dcterms:W3CDTF">2016-02-10T17:06:00Z</dcterms:created>
  <dcterms:modified xsi:type="dcterms:W3CDTF">2016-02-10T17:44:36Z</dcterms:modified>
</cp:coreProperties>
</file>