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2" r:id="rId1"/>
  </p:sldMasterIdLst>
  <p:sldIdLst>
    <p:sldId id="256" r:id="rId2"/>
    <p:sldId id="265" r:id="rId3"/>
    <p:sldId id="264" r:id="rId4"/>
    <p:sldId id="257" r:id="rId5"/>
    <p:sldId id="259" r:id="rId6"/>
    <p:sldId id="260" r:id="rId7"/>
    <p:sldId id="258" r:id="rId8"/>
    <p:sldId id="263" r:id="rId9"/>
    <p:sldId id="261" r:id="rId10"/>
    <p:sldId id="262"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6" d="100"/>
          <a:sy n="126" d="100"/>
        </p:scale>
        <p:origin x="-156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142A8955-22E9-1247-A936-406C3ACE6384}" type="datetimeFigureOut">
              <a:rPr lang="en-US" smtClean="0"/>
              <a:t>9/17/14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42A8955-22E9-1247-A936-406C3ACE6384}" type="datetimeFigureOut">
              <a:rPr lang="en-US" smtClean="0"/>
              <a:t>9/17/14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13BE3-8841-8149-9728-8F3EC105027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142A8955-22E9-1247-A936-406C3ACE6384}" type="datetimeFigureOut">
              <a:rPr lang="en-US" smtClean="0"/>
              <a:t>9/17/14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13BE3-8841-8149-9728-8F3EC1050276}"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2A8955-22E9-1247-A936-406C3ACE6384}" type="datetimeFigureOut">
              <a:rPr lang="en-US" smtClean="0"/>
              <a:t>9/17/14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142A8955-22E9-1247-A936-406C3ACE6384}" type="datetimeFigureOut">
              <a:rPr lang="en-US" smtClean="0"/>
              <a:t>9/17/14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13BE3-8841-8149-9728-8F3EC105027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142A8955-22E9-1247-A936-406C3ACE6384}" type="datetimeFigureOut">
              <a:rPr lang="en-US" smtClean="0"/>
              <a:t>9/17/14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13BE3-8841-8149-9728-8F3EC105027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42A8955-22E9-1247-A936-406C3ACE6384}" type="datetimeFigureOut">
              <a:rPr lang="en-US" smtClean="0"/>
              <a:t>9/17/14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13BE3-8841-8149-9728-8F3EC105027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2A8955-22E9-1247-A936-406C3ACE6384}" type="datetimeFigureOut">
              <a:rPr lang="en-US" smtClean="0"/>
              <a:t>9/17/14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13BE3-8841-8149-9728-8F3EC105027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2A8955-22E9-1247-A936-406C3ACE6384}" type="datetimeFigureOut">
              <a:rPr lang="en-US" smtClean="0"/>
              <a:t>9/17/14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13BE3-8841-8149-9728-8F3EC105027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2A8955-22E9-1247-A936-406C3ACE6384}" type="datetimeFigureOut">
              <a:rPr lang="en-US" smtClean="0"/>
              <a:t>9/17/14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13BE3-8841-8149-9728-8F3EC1050276}"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42A8955-22E9-1247-A936-406C3ACE6384}" type="datetimeFigureOut">
              <a:rPr lang="en-US" smtClean="0"/>
              <a:t>9/17/14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13BE3-8841-8149-9728-8F3EC105027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42A8955-22E9-1247-A936-406C3ACE6384}" type="datetimeFigureOut">
              <a:rPr lang="en-US" smtClean="0"/>
              <a:t>9/17/14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13BE3-8841-8149-9728-8F3EC105027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142A8955-22E9-1247-A936-406C3ACE6384}" type="datetimeFigureOut">
              <a:rPr lang="en-US" smtClean="0"/>
              <a:t>9/17/14</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1AE13BE3-8841-8149-9728-8F3EC105027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Irony of Narration in the Young Adult Novel</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Lecture based on Mike </a:t>
            </a:r>
            <a:r>
              <a:rPr lang="en-US" dirty="0" err="1" smtClean="0"/>
              <a:t>Cadden’s</a:t>
            </a:r>
            <a:r>
              <a:rPr lang="en-US" dirty="0" smtClean="0"/>
              <a:t> Article</a:t>
            </a:r>
          </a:p>
          <a:p>
            <a:r>
              <a:rPr lang="en-US" dirty="0" smtClean="0"/>
              <a:t>Professor Meghann Meeusen</a:t>
            </a:r>
          </a:p>
          <a:p>
            <a:r>
              <a:rPr lang="en-US" dirty="0" smtClean="0"/>
              <a:t>University of Tennessee at Chattanooga</a:t>
            </a:r>
            <a:endParaRPr lang="en-US" dirty="0"/>
          </a:p>
        </p:txBody>
      </p:sp>
    </p:spTree>
    <p:extLst>
      <p:ext uri="{BB962C8B-B14F-4D97-AF65-F5344CB8AC3E}">
        <p14:creationId xmlns:p14="http://schemas.microsoft.com/office/powerpoint/2010/main" val="2356853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Ideology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Peter </a:t>
            </a:r>
            <a:r>
              <a:rPr lang="en-US" dirty="0" err="1" smtClean="0"/>
              <a:t>Hollindale’s</a:t>
            </a:r>
            <a:r>
              <a:rPr lang="en-US" dirty="0" smtClean="0"/>
              <a:t>:  “…even </a:t>
            </a:r>
            <a:r>
              <a:rPr lang="en-US" dirty="0"/>
              <a:t>if beliefs are passive and unexamined, and no part of any conscious proselytizing, the texture of language and story will reveal them and communicate them" (12). </a:t>
            </a:r>
            <a:endParaRPr lang="en-US" dirty="0" smtClean="0"/>
          </a:p>
          <a:p>
            <a:r>
              <a:rPr lang="en-US" dirty="0"/>
              <a:t>Louis </a:t>
            </a:r>
            <a:r>
              <a:rPr lang="en-US" dirty="0" err="1" smtClean="0"/>
              <a:t>Althusser</a:t>
            </a:r>
            <a:r>
              <a:rPr lang="en-US" dirty="0"/>
              <a:t> </a:t>
            </a:r>
            <a:r>
              <a:rPr lang="en-US" dirty="0" smtClean="0"/>
              <a:t>uses </a:t>
            </a:r>
            <a:r>
              <a:rPr lang="en-US" dirty="0"/>
              <a:t>the term </a:t>
            </a:r>
            <a:r>
              <a:rPr lang="en-US" dirty="0" smtClean="0"/>
              <a:t>“obviousness”-- so </a:t>
            </a:r>
            <a:r>
              <a:rPr lang="en-US" dirty="0"/>
              <a:t>pervasive is ideology in its constitution of subjects that it forms our very reality and thus appears to us as </a:t>
            </a:r>
            <a:r>
              <a:rPr lang="en-US" dirty="0" smtClean="0"/>
              <a:t>“true” </a:t>
            </a:r>
            <a:r>
              <a:rPr lang="en-US" dirty="0"/>
              <a:t>or </a:t>
            </a:r>
            <a:r>
              <a:rPr lang="en-US" dirty="0" smtClean="0"/>
              <a:t>“obvious.”. </a:t>
            </a:r>
          </a:p>
          <a:p>
            <a:r>
              <a:rPr lang="en-US" dirty="0" smtClean="0"/>
              <a:t>Roberta </a:t>
            </a:r>
            <a:r>
              <a:rPr lang="en-US" dirty="0" err="1"/>
              <a:t>Seelinger</a:t>
            </a:r>
            <a:r>
              <a:rPr lang="en-US" dirty="0"/>
              <a:t> </a:t>
            </a:r>
            <a:r>
              <a:rPr lang="en-US" dirty="0" err="1" smtClean="0"/>
              <a:t>Trites</a:t>
            </a:r>
            <a:r>
              <a:rPr lang="en-US" dirty="0" smtClean="0"/>
              <a:t>:  "</a:t>
            </a:r>
            <a:r>
              <a:rPr lang="en-US" dirty="0"/>
              <a:t>unstated explicit ideologies left as inferences for adolescent readers to draw imply a different set of power differentials between the text and readers that explicit ideologies stated directly for a reader’s benefit" (70). </a:t>
            </a:r>
            <a:endParaRPr lang="en-US" dirty="0"/>
          </a:p>
        </p:txBody>
      </p:sp>
    </p:spTree>
    <p:extLst>
      <p:ext uri="{BB962C8B-B14F-4D97-AF65-F5344CB8AC3E}">
        <p14:creationId xmlns:p14="http://schemas.microsoft.com/office/powerpoint/2010/main" val="10667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Implicit and Explicit</a:t>
            </a:r>
            <a:endParaRPr lang="en-US" dirty="0"/>
          </a:p>
        </p:txBody>
      </p:sp>
      <p:sp>
        <p:nvSpPr>
          <p:cNvPr id="3" name="Content Placeholder 2"/>
          <p:cNvSpPr>
            <a:spLocks noGrp="1"/>
          </p:cNvSpPr>
          <p:nvPr>
            <p:ph idx="1"/>
          </p:nvPr>
        </p:nvSpPr>
        <p:spPr/>
        <p:txBody>
          <a:bodyPr>
            <a:normAutofit/>
          </a:bodyPr>
          <a:lstStyle/>
          <a:p>
            <a:r>
              <a:rPr lang="en-US" dirty="0" smtClean="0"/>
              <a:t>Implicit ideology </a:t>
            </a:r>
            <a:r>
              <a:rPr lang="en-US" dirty="0"/>
              <a:t>is when an author is passing on cultural beliefs without even being aware of doing so. </a:t>
            </a:r>
            <a:r>
              <a:rPr lang="en-US" dirty="0" smtClean="0"/>
              <a:t>It is a presentation of the “normal” or “expected” way of life (for the dominant culture).</a:t>
            </a:r>
          </a:p>
          <a:p>
            <a:r>
              <a:rPr lang="en-US" dirty="0"/>
              <a:t>Explicit </a:t>
            </a:r>
            <a:r>
              <a:rPr lang="en-US" dirty="0" smtClean="0"/>
              <a:t>ideology </a:t>
            </a:r>
            <a:r>
              <a:rPr lang="en-US" dirty="0"/>
              <a:t>is the “theme” or message of the </a:t>
            </a:r>
            <a:r>
              <a:rPr lang="en-US" dirty="0" smtClean="0"/>
              <a:t>text, more purposefully put forth by the author.</a:t>
            </a:r>
          </a:p>
          <a:p>
            <a:r>
              <a:rPr lang="en-US" dirty="0" smtClean="0"/>
              <a:t>In young adult texts, these messages are frequently put forth through the technique of an adolescent narrator, even though the writer him/herself is an adult.</a:t>
            </a:r>
            <a:endParaRPr lang="en-US" dirty="0"/>
          </a:p>
          <a:p>
            <a:endParaRPr lang="en-US" dirty="0"/>
          </a:p>
        </p:txBody>
      </p:sp>
    </p:spTree>
    <p:extLst>
      <p:ext uri="{BB962C8B-B14F-4D97-AF65-F5344CB8AC3E}">
        <p14:creationId xmlns:p14="http://schemas.microsoft.com/office/powerpoint/2010/main" val="285958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Irony of Narration</a:t>
            </a:r>
            <a:endParaRPr lang="en-US" dirty="0"/>
          </a:p>
        </p:txBody>
      </p:sp>
      <p:sp>
        <p:nvSpPr>
          <p:cNvPr id="3" name="Content Placeholder 2"/>
          <p:cNvSpPr>
            <a:spLocks noGrp="1"/>
          </p:cNvSpPr>
          <p:nvPr>
            <p:ph idx="1"/>
          </p:nvPr>
        </p:nvSpPr>
        <p:spPr/>
        <p:txBody>
          <a:bodyPr>
            <a:normAutofit fontScale="92500"/>
          </a:bodyPr>
          <a:lstStyle/>
          <a:p>
            <a:r>
              <a:rPr lang="en-US" dirty="0" smtClean="0"/>
              <a:t>“Novels constructed by adults to simulate an authentic adolescent’s voice are inherently ironic because the so-called adolescent voice is never—and can never be—truly authentic.”</a:t>
            </a:r>
          </a:p>
          <a:p>
            <a:r>
              <a:rPr lang="en-US" dirty="0" smtClean="0"/>
              <a:t>“This matters because the narrative situation in question involves social power relations that are fundamentally different from those between adults.”</a:t>
            </a:r>
          </a:p>
          <a:p>
            <a:r>
              <a:rPr lang="en-US" dirty="0" err="1"/>
              <a:t>Cadden</a:t>
            </a:r>
            <a:r>
              <a:rPr lang="en-US" dirty="0"/>
              <a:t> stresses that it is crucial that (since every adolescent text is ironic in that it was written by an adult) authors make clear that they are being </a:t>
            </a:r>
            <a:r>
              <a:rPr lang="en-US" dirty="0" smtClean="0"/>
              <a:t>ironic. </a:t>
            </a:r>
            <a:endParaRPr lang="en-US" dirty="0"/>
          </a:p>
          <a:p>
            <a:endParaRPr lang="en-US" dirty="0" smtClean="0"/>
          </a:p>
        </p:txBody>
      </p:sp>
    </p:spTree>
    <p:extLst>
      <p:ext uri="{BB962C8B-B14F-4D97-AF65-F5344CB8AC3E}">
        <p14:creationId xmlns:p14="http://schemas.microsoft.com/office/powerpoint/2010/main" val="3586720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Linda </a:t>
            </a:r>
            <a:r>
              <a:rPr lang="en-US" sz="4000" dirty="0" err="1" smtClean="0"/>
              <a:t>Hutcheon</a:t>
            </a:r>
            <a:r>
              <a:rPr lang="en-US" sz="4000" dirty="0" smtClean="0"/>
              <a:t>- Ethics of Irony</a:t>
            </a:r>
            <a:endParaRPr lang="en-US" sz="4000" dirty="0"/>
          </a:p>
        </p:txBody>
      </p:sp>
      <p:sp>
        <p:nvSpPr>
          <p:cNvPr id="3" name="Content Placeholder 2"/>
          <p:cNvSpPr>
            <a:spLocks noGrp="1"/>
          </p:cNvSpPr>
          <p:nvPr>
            <p:ph idx="1"/>
          </p:nvPr>
        </p:nvSpPr>
        <p:spPr/>
        <p:txBody>
          <a:bodyPr>
            <a:normAutofit/>
          </a:bodyPr>
          <a:lstStyle/>
          <a:p>
            <a:r>
              <a:rPr lang="en-US" dirty="0" smtClean="0"/>
              <a:t>Linda </a:t>
            </a:r>
            <a:r>
              <a:rPr lang="en-US" dirty="0" err="1"/>
              <a:t>Hutcheon</a:t>
            </a:r>
            <a:r>
              <a:rPr lang="en-US" dirty="0"/>
              <a:t> identifies the basic ethical responsibility of the ironist as </a:t>
            </a:r>
            <a:r>
              <a:rPr lang="en-US" dirty="0" smtClean="0"/>
              <a:t>“the </a:t>
            </a:r>
            <a:r>
              <a:rPr lang="en-US" dirty="0"/>
              <a:t>responsibility to guarantee the comprehension of irony (and the avoidance of misunderstanding</a:t>
            </a:r>
            <a:r>
              <a:rPr lang="en-US" dirty="0" smtClean="0"/>
              <a:t>).” </a:t>
            </a:r>
          </a:p>
          <a:p>
            <a:r>
              <a:rPr lang="en-US" dirty="0" smtClean="0"/>
              <a:t>One way of doing so is “offering </a:t>
            </a:r>
            <a:r>
              <a:rPr lang="en-US" dirty="0"/>
              <a:t>multiple and ideologically contrasting perspectives in the narrative, or even making visible narrative </a:t>
            </a:r>
            <a:r>
              <a:rPr lang="en-US" dirty="0" smtClean="0"/>
              <a:t>unreliability.”</a:t>
            </a:r>
            <a:endParaRPr lang="en-US" dirty="0"/>
          </a:p>
          <a:p>
            <a:endParaRPr lang="en-US" dirty="0"/>
          </a:p>
        </p:txBody>
      </p:sp>
    </p:spTree>
    <p:extLst>
      <p:ext uri="{BB962C8B-B14F-4D97-AF65-F5344CB8AC3E}">
        <p14:creationId xmlns:p14="http://schemas.microsoft.com/office/powerpoint/2010/main" val="600305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Authorial Responsibility</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YA novelist often not only speaks from the position of the young adult but also often believably presents that incomplete growth to awareness without challenge from within the text”…</a:t>
            </a:r>
            <a:r>
              <a:rPr lang="en-US" dirty="0" smtClean="0"/>
              <a:t>. intentionally </a:t>
            </a:r>
            <a:r>
              <a:rPr lang="en-US" dirty="0"/>
              <a:t>communicates to the immature reader a single and limited awareness of the world that the novelist knows to be incomplete and insufficient. </a:t>
            </a:r>
            <a:endParaRPr lang="en-US" dirty="0" smtClean="0"/>
          </a:p>
          <a:p>
            <a:r>
              <a:rPr lang="en-US" dirty="0" smtClean="0"/>
              <a:t>Should </a:t>
            </a:r>
            <a:r>
              <a:rPr lang="en-US" dirty="0"/>
              <a:t>the writer help the reader to recognize the contestability of any immature consciousness in the narrative? </a:t>
            </a:r>
            <a:r>
              <a:rPr lang="en-US" dirty="0" smtClean="0"/>
              <a:t>…Should </a:t>
            </a:r>
            <a:r>
              <a:rPr lang="en-US" dirty="0"/>
              <a:t>the condition for staying behind the narrative mirror be that the author reflect more back to the young adult reader than just an uncontested version of him- or herself?</a:t>
            </a:r>
            <a:endParaRPr lang="en-US" dirty="0"/>
          </a:p>
        </p:txBody>
      </p:sp>
    </p:spTree>
    <p:extLst>
      <p:ext uri="{BB962C8B-B14F-4D97-AF65-F5344CB8AC3E}">
        <p14:creationId xmlns:p14="http://schemas.microsoft.com/office/powerpoint/2010/main" val="3475365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Vertical and Horizontal</a:t>
            </a:r>
            <a:endParaRPr lang="en-US" dirty="0"/>
          </a:p>
        </p:txBody>
      </p:sp>
      <p:sp>
        <p:nvSpPr>
          <p:cNvPr id="3" name="Content Placeholder 2"/>
          <p:cNvSpPr>
            <a:spLocks noGrp="1"/>
          </p:cNvSpPr>
          <p:nvPr>
            <p:ph idx="1"/>
          </p:nvPr>
        </p:nvSpPr>
        <p:spPr/>
        <p:txBody>
          <a:bodyPr>
            <a:normAutofit/>
          </a:bodyPr>
          <a:lstStyle/>
          <a:p>
            <a:r>
              <a:rPr lang="en-US" dirty="0"/>
              <a:t>The </a:t>
            </a:r>
            <a:r>
              <a:rPr lang="en-US" b="1" dirty="0"/>
              <a:t>vertical relationship</a:t>
            </a:r>
            <a:r>
              <a:rPr lang="en-US" dirty="0"/>
              <a:t> (top down), where the author talks down to the reader (age and power relationship</a:t>
            </a:r>
            <a:r>
              <a:rPr lang="en-US" dirty="0" smtClean="0"/>
              <a:t>) </a:t>
            </a:r>
            <a:r>
              <a:rPr lang="en-US" dirty="0"/>
              <a:t>versus a </a:t>
            </a:r>
            <a:r>
              <a:rPr lang="en-US" b="1" dirty="0"/>
              <a:t>horizontal relationship</a:t>
            </a:r>
            <a:r>
              <a:rPr lang="en-US" dirty="0"/>
              <a:t> where two young people in the texts (characters) are in equally balanced dialogue with each </a:t>
            </a:r>
            <a:r>
              <a:rPr lang="en-US" dirty="0" smtClean="0"/>
              <a:t>other.</a:t>
            </a:r>
            <a:endParaRPr lang="en-US" dirty="0"/>
          </a:p>
          <a:p>
            <a:r>
              <a:rPr lang="en-US" dirty="0" smtClean="0"/>
              <a:t>“</a:t>
            </a:r>
            <a:r>
              <a:rPr lang="en-US" dirty="0"/>
              <a:t>It becomes important, then, that there be equal (or horizontal) power relations between the major characters within the text so that the young adult reader has the power to see the opposing ideologies at play</a:t>
            </a:r>
            <a:r>
              <a:rPr lang="en-US" dirty="0" smtClean="0"/>
              <a:t>.”</a:t>
            </a:r>
            <a:endParaRPr lang="en-US" dirty="0"/>
          </a:p>
        </p:txBody>
      </p:sp>
    </p:spTree>
    <p:extLst>
      <p:ext uri="{BB962C8B-B14F-4D97-AF65-F5344CB8AC3E}">
        <p14:creationId xmlns:p14="http://schemas.microsoft.com/office/powerpoint/2010/main" val="4135376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Single Voice Discourse</a:t>
            </a:r>
            <a:endParaRPr lang="en-US" dirty="0"/>
          </a:p>
        </p:txBody>
      </p:sp>
      <p:sp>
        <p:nvSpPr>
          <p:cNvPr id="3" name="Content Placeholder 2"/>
          <p:cNvSpPr>
            <a:spLocks noGrp="1"/>
          </p:cNvSpPr>
          <p:nvPr>
            <p:ph idx="1"/>
          </p:nvPr>
        </p:nvSpPr>
        <p:spPr/>
        <p:txBody>
          <a:bodyPr/>
          <a:lstStyle/>
          <a:p>
            <a:r>
              <a:rPr lang="en-US" dirty="0"/>
              <a:t>“Each text provides a single voice that is so highly confident that it is ultimately unassailable within the text</a:t>
            </a:r>
            <a:r>
              <a:rPr lang="en-US" dirty="0" smtClean="0"/>
              <a:t>.” </a:t>
            </a:r>
          </a:p>
          <a:p>
            <a:r>
              <a:rPr lang="en-US" dirty="0" smtClean="0"/>
              <a:t>“These </a:t>
            </a:r>
            <a:r>
              <a:rPr lang="en-US" dirty="0"/>
              <a:t>books and speakers provide only one argument or position on a matter, and most important, they fail to provide within the text the tools necessary to reveal the contestability of these immature perspectives to the equally immature reader</a:t>
            </a:r>
            <a:r>
              <a:rPr lang="en-US" dirty="0" smtClean="0"/>
              <a:t>.”</a:t>
            </a:r>
            <a:endParaRPr lang="en-US" dirty="0"/>
          </a:p>
        </p:txBody>
      </p:sp>
    </p:spTree>
    <p:extLst>
      <p:ext uri="{BB962C8B-B14F-4D97-AF65-F5344CB8AC3E}">
        <p14:creationId xmlns:p14="http://schemas.microsoft.com/office/powerpoint/2010/main" val="1448867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Voice Discourse</a:t>
            </a:r>
            <a:endParaRPr lang="en-US" dirty="0"/>
          </a:p>
        </p:txBody>
      </p:sp>
      <p:sp>
        <p:nvSpPr>
          <p:cNvPr id="3" name="Content Placeholder 2"/>
          <p:cNvSpPr>
            <a:spLocks noGrp="1"/>
          </p:cNvSpPr>
          <p:nvPr>
            <p:ph idx="1"/>
          </p:nvPr>
        </p:nvSpPr>
        <p:spPr/>
        <p:txBody>
          <a:bodyPr>
            <a:normAutofit fontScale="85000" lnSpcReduction="10000"/>
          </a:bodyPr>
          <a:lstStyle/>
          <a:p>
            <a:r>
              <a:rPr lang="en-US" dirty="0"/>
              <a:t>“</a:t>
            </a:r>
            <a:r>
              <a:rPr lang="en-US" dirty="0" err="1"/>
              <a:t>Bakhtin</a:t>
            </a:r>
            <a:r>
              <a:rPr lang="en-US" dirty="0"/>
              <a:t> believed the most ethical form of narration to be double-voiced discourse….The dialogic or double-voiced text represents voices as equal and provides alternative interpretations that offer, in their aggregate, no single and final answer for the reader</a:t>
            </a:r>
            <a:r>
              <a:rPr lang="en-US" dirty="0" smtClean="0"/>
              <a:t>.”</a:t>
            </a:r>
          </a:p>
          <a:p>
            <a:r>
              <a:rPr lang="en-US" dirty="0" smtClean="0"/>
              <a:t>This can be achieved by an alternating narrator, wherein several character’s perspectives are provided.  Or, even with one narrator, if several different perspectives are offered by giving voice to multiple characters or when multiple characters’ </a:t>
            </a:r>
            <a:r>
              <a:rPr lang="en-US" dirty="0"/>
              <a:t>thoughts are given </a:t>
            </a:r>
            <a:r>
              <a:rPr lang="en-US" dirty="0" smtClean="0"/>
              <a:t>expression.</a:t>
            </a:r>
          </a:p>
          <a:p>
            <a:r>
              <a:rPr lang="en-US" dirty="0" smtClean="0"/>
              <a:t>Also, a </a:t>
            </a:r>
            <a:r>
              <a:rPr lang="en-US" dirty="0"/>
              <a:t>text doesn’t have to have two characters in debate, as sometimes the dialogue is between the reader and the text, there is space for the reader to enter the </a:t>
            </a:r>
            <a:r>
              <a:rPr lang="en-US" dirty="0" smtClean="0"/>
              <a:t>discourse.</a:t>
            </a:r>
          </a:p>
        </p:txBody>
      </p:sp>
    </p:spTree>
    <p:extLst>
      <p:ext uri="{BB962C8B-B14F-4D97-AF65-F5344CB8AC3E}">
        <p14:creationId xmlns:p14="http://schemas.microsoft.com/office/powerpoint/2010/main" val="3895772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a:t>
            </a:r>
            <a:endParaRPr lang="en-US" dirty="0"/>
          </a:p>
        </p:txBody>
      </p:sp>
      <p:sp>
        <p:nvSpPr>
          <p:cNvPr id="3" name="Content Placeholder 2"/>
          <p:cNvSpPr>
            <a:spLocks noGrp="1"/>
          </p:cNvSpPr>
          <p:nvPr>
            <p:ph idx="1"/>
          </p:nvPr>
        </p:nvSpPr>
        <p:spPr/>
        <p:txBody>
          <a:bodyPr>
            <a:normAutofit lnSpcReduction="10000"/>
          </a:bodyPr>
          <a:lstStyle/>
          <a:p>
            <a:r>
              <a:rPr lang="en-US" dirty="0" smtClean="0"/>
              <a:t>However, if the </a:t>
            </a:r>
            <a:r>
              <a:rPr lang="en-US" dirty="0"/>
              <a:t>text's</a:t>
            </a:r>
            <a:r>
              <a:rPr lang="en-US" dirty="0" smtClean="0"/>
              <a:t>/narrator/implied </a:t>
            </a:r>
            <a:r>
              <a:rPr lang="en-US" dirty="0"/>
              <a:t>author's ideology is clear regarding all matters including how and what to think of </a:t>
            </a:r>
            <a:r>
              <a:rPr lang="en-US" dirty="0" smtClean="0"/>
              <a:t>various ideas, concepts, or topics, then this isn’t necessarily double voice discourse– it is single voice discourse.</a:t>
            </a:r>
          </a:p>
          <a:p>
            <a:r>
              <a:rPr lang="en-US" dirty="0" smtClean="0"/>
              <a:t>Authors may </a:t>
            </a:r>
            <a:r>
              <a:rPr lang="en-US" dirty="0"/>
              <a:t>find this single-</a:t>
            </a:r>
            <a:r>
              <a:rPr lang="en-US" dirty="0" err="1"/>
              <a:t>voicedness</a:t>
            </a:r>
            <a:r>
              <a:rPr lang="en-US" dirty="0"/>
              <a:t> necessary because the ideology presented is itself counter-cultural and therefore always already in dialogue with mainstream culture. </a:t>
            </a:r>
            <a:r>
              <a:rPr lang="en-US" dirty="0" smtClean="0"/>
              <a:t>But we must pay attention to the ideology present within the text itself.</a:t>
            </a:r>
            <a:endParaRPr lang="en-US" dirty="0"/>
          </a:p>
        </p:txBody>
      </p:sp>
    </p:spTree>
    <p:extLst>
      <p:ext uri="{BB962C8B-B14F-4D97-AF65-F5344CB8AC3E}">
        <p14:creationId xmlns:p14="http://schemas.microsoft.com/office/powerpoint/2010/main" val="2953947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of YA Literature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a:t>YA author can offer the young adult reader significant art while still providing that reader the tools for identifying potentially debilitating world views in the text. Double-voiced discourse, achieved through providing multiple and equal YA </a:t>
            </a:r>
            <a:r>
              <a:rPr lang="en-US" dirty="0" err="1"/>
              <a:t>consciousnesses</a:t>
            </a:r>
            <a:r>
              <a:rPr lang="en-US" dirty="0"/>
              <a:t> and a clearly unreliable singular YA consciousness, provides the YA audience the tools to grow as readers</a:t>
            </a:r>
            <a:r>
              <a:rPr lang="en-US" dirty="0" smtClean="0"/>
              <a:t>.”</a:t>
            </a:r>
          </a:p>
          <a:p>
            <a:r>
              <a:rPr lang="en-US" dirty="0" smtClean="0"/>
              <a:t>“And </a:t>
            </a:r>
            <a:r>
              <a:rPr lang="en-US" dirty="0"/>
              <a:t>in the cases when texts do not themselves provide young adult readers with the tools necessary to recognize irony, teachers can help students from falling prey to textual and contextual irony; by doing so, teachers become more ethical themselves as well as better teachers of criticism</a:t>
            </a:r>
            <a:r>
              <a:rPr lang="en-US" dirty="0" smtClean="0"/>
              <a:t>.”</a:t>
            </a:r>
          </a:p>
        </p:txBody>
      </p:sp>
    </p:spTree>
    <p:extLst>
      <p:ext uri="{BB962C8B-B14F-4D97-AF65-F5344CB8AC3E}">
        <p14:creationId xmlns:p14="http://schemas.microsoft.com/office/powerpoint/2010/main" val="3655664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Which of the texts we’ve read this semester are more single-voice discourse and which include some elements of double voice discourse?</a:t>
            </a:r>
          </a:p>
          <a:p>
            <a:r>
              <a:rPr lang="en-US" dirty="0" smtClean="0"/>
              <a:t>This is something we will continue to track as we read more YA novels.  Ask yourself:</a:t>
            </a:r>
          </a:p>
          <a:p>
            <a:pPr lvl="1"/>
            <a:r>
              <a:rPr lang="en-US" dirty="0" smtClean="0"/>
              <a:t>Whose voices are being presented in the text?</a:t>
            </a:r>
          </a:p>
          <a:p>
            <a:pPr lvl="1"/>
            <a:r>
              <a:rPr lang="en-US" dirty="0" smtClean="0"/>
              <a:t>Do all of these voices support the same ideologies?</a:t>
            </a:r>
          </a:p>
          <a:p>
            <a:pPr lvl="1"/>
            <a:r>
              <a:rPr lang="en-US" dirty="0" smtClean="0"/>
              <a:t>Are their multiple viewpoints presented and how?</a:t>
            </a:r>
            <a:endParaRPr lang="en-US" dirty="0"/>
          </a:p>
        </p:txBody>
      </p:sp>
    </p:spTree>
    <p:extLst>
      <p:ext uri="{BB962C8B-B14F-4D97-AF65-F5344CB8AC3E}">
        <p14:creationId xmlns:p14="http://schemas.microsoft.com/office/powerpoint/2010/main" val="3932101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43</TotalTime>
  <Words>1069</Words>
  <Application>Microsoft Macintosh PowerPoint</Application>
  <PresentationFormat>On-screen Show (4:3)</PresentationFormat>
  <Paragraphs>44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Breeze</vt:lpstr>
      <vt:lpstr>Irony of Narration in the Young Adult Novel</vt:lpstr>
      <vt:lpstr>Ideology</vt:lpstr>
      <vt:lpstr>Implicit and Explicit</vt:lpstr>
      <vt:lpstr>Irony of Narration</vt:lpstr>
      <vt:lpstr>Linda Hutcheon- Ethics of Irony</vt:lpstr>
      <vt:lpstr>Authorial Responsibility</vt:lpstr>
      <vt:lpstr>Vertical and Horizontal</vt:lpstr>
      <vt:lpstr>Single Voice Discourse</vt:lpstr>
      <vt:lpstr>Double Voice Discourse</vt:lpstr>
      <vt:lpstr>Complication</vt:lpstr>
      <vt:lpstr>Potential of YA Literature</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Irony of Narration in the Young Adult Novel</dc:title>
  <dc:creator>Meghann Meeusen</dc:creator>
  <cp:lastModifiedBy>Meghann Meeusen</cp:lastModifiedBy>
  <cp:revision>5</cp:revision>
  <dcterms:created xsi:type="dcterms:W3CDTF">2014-09-17T16:55:45Z</dcterms:created>
  <dcterms:modified xsi:type="dcterms:W3CDTF">2014-09-17T17:38:49Z</dcterms:modified>
</cp:coreProperties>
</file>