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E4FE284-3DEE-4781-915F-A61989B65A9B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E7782BC-515F-4474-A593-F4AF13A631B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FE284-3DEE-4781-915F-A61989B65A9B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782BC-515F-4474-A593-F4AF13A631B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FE284-3DEE-4781-915F-A61989B65A9B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782BC-515F-4474-A593-F4AF13A631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FE284-3DEE-4781-915F-A61989B65A9B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782BC-515F-4474-A593-F4AF13A631B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FE284-3DEE-4781-915F-A61989B65A9B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782BC-515F-4474-A593-F4AF13A631B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FE284-3DEE-4781-915F-A61989B65A9B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782BC-515F-4474-A593-F4AF13A631B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FE284-3DEE-4781-915F-A61989B65A9B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782BC-515F-4474-A593-F4AF13A631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FE284-3DEE-4781-915F-A61989B65A9B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782BC-515F-4474-A593-F4AF13A631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FE284-3DEE-4781-915F-A61989B65A9B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782BC-515F-4474-A593-F4AF13A631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FE284-3DEE-4781-915F-A61989B65A9B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782BC-515F-4474-A593-F4AF13A631B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FE284-3DEE-4781-915F-A61989B65A9B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782BC-515F-4474-A593-F4AF13A631B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E4FE284-3DEE-4781-915F-A61989B65A9B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E7782BC-515F-4474-A593-F4AF13A631B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mazon.com/s/ref=ntt_athr_dp_sr_2?_encoding=UTF8&amp;field-author=Eric%20Tribunella&amp;search-alias=books&amp;sort=relevancerank" TargetMode="External"/><Relationship Id="rId2" Type="http://schemas.openxmlformats.org/officeDocument/2006/relationships/hyperlink" Target="http://www.amazon.com/Carrie-Hintz/e/B001H6SKHQ/ref=ntt_athr_dp_pel_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Early History of </a:t>
            </a:r>
            <a:br>
              <a:rPr lang="en-US" dirty="0" smtClean="0"/>
            </a:br>
            <a:r>
              <a:rPr lang="en-US" dirty="0" smtClean="0"/>
              <a:t>Children’s Literature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Classic Children’s Text:  Terms and Concepts</a:t>
            </a:r>
          </a:p>
          <a:p>
            <a:r>
              <a:rPr lang="en-US" dirty="0" smtClean="0"/>
              <a:t>Meghann Meeusen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24979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407625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Often credited with the “invention” of children’s literature; London bookseller and publisher who published </a:t>
            </a:r>
            <a:r>
              <a:rPr lang="en-US" i="1" dirty="0" smtClean="0"/>
              <a:t>A Little Pretty Pocket-Book </a:t>
            </a:r>
            <a:r>
              <a:rPr lang="en-US" dirty="0" smtClean="0"/>
              <a:t> in 1744</a:t>
            </a:r>
            <a:endParaRPr lang="en-US" dirty="0"/>
          </a:p>
          <a:p>
            <a:r>
              <a:rPr lang="en-US" dirty="0" smtClean="0"/>
              <a:t>Ignited the children’s book industry</a:t>
            </a:r>
          </a:p>
          <a:p>
            <a:pPr lvl="1"/>
            <a:r>
              <a:rPr lang="en-US" dirty="0" smtClean="0"/>
              <a:t>Advertised and designed not only for instruction but pleasure (enjoy as well as learn from it”</a:t>
            </a:r>
          </a:p>
          <a:p>
            <a:pPr lvl="1"/>
            <a:r>
              <a:rPr lang="en-US" dirty="0" smtClean="0"/>
              <a:t>Newbery began to think about children and their parents as a distinct consumer group</a:t>
            </a:r>
          </a:p>
          <a:p>
            <a:r>
              <a:rPr lang="en-US" dirty="0" smtClean="0"/>
              <a:t>Namesake of </a:t>
            </a:r>
            <a:r>
              <a:rPr lang="en-US" dirty="0"/>
              <a:t>the Newbery Award- given to the </a:t>
            </a:r>
            <a:r>
              <a:rPr lang="en-US" dirty="0" smtClean="0"/>
              <a:t>“most </a:t>
            </a:r>
            <a:r>
              <a:rPr lang="en-US" dirty="0"/>
              <a:t>distinguished contribution to American literature for </a:t>
            </a:r>
            <a:r>
              <a:rPr lang="en-US" dirty="0" smtClean="0"/>
              <a:t>children”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John Newbery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33498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Crossover Texts</a:t>
            </a:r>
            <a:r>
              <a:rPr lang="en-US" dirty="0" smtClean="0"/>
              <a:t>:  though written for adults, were read and enjoyed by children as well (</a:t>
            </a:r>
            <a:r>
              <a:rPr lang="en-US" i="1" dirty="0" smtClean="0"/>
              <a:t>Gulliver’s Travels, Robinson Crusoe</a:t>
            </a:r>
            <a:r>
              <a:rPr lang="en-US" dirty="0" smtClean="0"/>
              <a:t>”</a:t>
            </a:r>
          </a:p>
          <a:p>
            <a:r>
              <a:rPr lang="en-US" u="sng" dirty="0" smtClean="0"/>
              <a:t>Rational Moralists</a:t>
            </a:r>
            <a:r>
              <a:rPr lang="en-US" dirty="0" smtClean="0"/>
              <a:t>:  writers inspired by Locke and Rousseau to emphasize moral instruction rather than specifically religious instruction, advocating the use of rational thought to reach moral conclusions</a:t>
            </a:r>
          </a:p>
          <a:p>
            <a:r>
              <a:rPr lang="en-US" u="sng" dirty="0" smtClean="0"/>
              <a:t>Didactic</a:t>
            </a:r>
            <a:r>
              <a:rPr lang="en-US" dirty="0" smtClean="0"/>
              <a:t>:  works of fiction, poetry, or drama designed to communicate a practical or moral lesson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87014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 what ways are all children’s books didactic?  Why might this be?</a:t>
            </a:r>
          </a:p>
          <a:p>
            <a:r>
              <a:rPr lang="en-US" dirty="0" smtClean="0"/>
              <a:t>The Golden Age (mid 18</a:t>
            </a:r>
            <a:r>
              <a:rPr lang="en-US" baseline="30000" dirty="0" smtClean="0"/>
              <a:t>th</a:t>
            </a:r>
            <a:r>
              <a:rPr lang="en-US" dirty="0" smtClean="0"/>
              <a:t> century)</a:t>
            </a:r>
          </a:p>
          <a:p>
            <a:pPr lvl="1"/>
            <a:r>
              <a:rPr lang="en-US" dirty="0" smtClean="0"/>
              <a:t>More middle-class families could afford books for children</a:t>
            </a:r>
          </a:p>
          <a:p>
            <a:pPr lvl="1"/>
            <a:r>
              <a:rPr lang="en-US" dirty="0" smtClean="0"/>
              <a:t>Emphasize pleasure &amp; creative expression in addition to instruction, new genres, more complex characters</a:t>
            </a:r>
          </a:p>
          <a:p>
            <a:pPr lvl="1"/>
            <a:r>
              <a:rPr lang="en-US" dirty="0" smtClean="0"/>
              <a:t>Lewis Carroll’s </a:t>
            </a:r>
            <a:r>
              <a:rPr lang="en-US" i="1" dirty="0" smtClean="0"/>
              <a:t>Alice’s Adventures in Wonderland</a:t>
            </a:r>
          </a:p>
          <a:p>
            <a:r>
              <a:rPr lang="en-US" dirty="0" smtClean="0"/>
              <a:t>“Classic” Children’s Literature like </a:t>
            </a:r>
            <a:r>
              <a:rPr lang="en-US" i="1" dirty="0" smtClean="0"/>
              <a:t>Jungle Book, Wonderful Wizard of Oz, Peter Rabbit, Peter Pan, A Little Princess, Anne of Green Gables, Secret Garden</a:t>
            </a:r>
            <a:r>
              <a:rPr lang="en-US" dirty="0" smtClean="0"/>
              <a:t>, </a:t>
            </a:r>
            <a:r>
              <a:rPr lang="en-US" dirty="0" err="1" smtClean="0"/>
              <a:t>etc</a:t>
            </a:r>
            <a:endParaRPr lang="en-US" dirty="0" smtClean="0"/>
          </a:p>
          <a:p>
            <a:r>
              <a:rPr lang="en-US" dirty="0" smtClean="0"/>
              <a:t>Children and adults were increasingly imagined as segregated and distinct audiences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 or Pleasure?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0059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Didacticism, Education, and Practicality</a:t>
            </a:r>
            <a:r>
              <a:rPr lang="en-US" dirty="0" smtClean="0"/>
              <a:t>:  socializing children to behave or to think properly by providing models of good behavior</a:t>
            </a:r>
          </a:p>
          <a:p>
            <a:r>
              <a:rPr lang="en-US" u="sng" dirty="0" smtClean="0"/>
              <a:t>Pleasure, Popularity, Profitability</a:t>
            </a:r>
            <a:r>
              <a:rPr lang="en-US" dirty="0" smtClean="0"/>
              <a:t>:  commercial, money-making enterprise, works that are pleasurable and popular</a:t>
            </a:r>
          </a:p>
          <a:p>
            <a:r>
              <a:rPr lang="en-US" u="sng" dirty="0" smtClean="0"/>
              <a:t>Aesthetics, Innovation, and Literariness</a:t>
            </a:r>
            <a:r>
              <a:rPr lang="en-US" dirty="0" smtClean="0"/>
              <a:t>:  creative and artistic expression, works of literary merit, depth and significance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56263" cy="1054250"/>
          </a:xfrm>
        </p:spPr>
        <p:txBody>
          <a:bodyPr/>
          <a:lstStyle/>
          <a:p>
            <a:r>
              <a:rPr lang="en-US" sz="4400" dirty="0" smtClean="0"/>
              <a:t>Tensions That Define Children’s Literature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787345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 smtClean="0"/>
              <a:t>Newbery Medal</a:t>
            </a:r>
            <a:r>
              <a:rPr lang="en-US" dirty="0" smtClean="0"/>
              <a:t>:  the </a:t>
            </a:r>
            <a:r>
              <a:rPr lang="en-US" dirty="0"/>
              <a:t>author of the most distinguished </a:t>
            </a:r>
            <a:r>
              <a:rPr lang="en-US" dirty="0" smtClean="0"/>
              <a:t>American novel</a:t>
            </a:r>
            <a:endParaRPr lang="en-US" dirty="0"/>
          </a:p>
          <a:p>
            <a:r>
              <a:rPr lang="en-US" b="1" dirty="0" smtClean="0"/>
              <a:t>Caldecott Medal</a:t>
            </a:r>
            <a:r>
              <a:rPr lang="en-US" dirty="0" smtClean="0"/>
              <a:t>:  the </a:t>
            </a:r>
            <a:r>
              <a:rPr lang="en-US" dirty="0"/>
              <a:t>artist of the most distinguished American picture </a:t>
            </a:r>
            <a:r>
              <a:rPr lang="en-US" dirty="0" smtClean="0"/>
              <a:t>book</a:t>
            </a:r>
            <a:endParaRPr lang="en-US" dirty="0"/>
          </a:p>
          <a:p>
            <a:r>
              <a:rPr lang="en-US" b="1" dirty="0" err="1" smtClean="0"/>
              <a:t>Pura</a:t>
            </a:r>
            <a:r>
              <a:rPr lang="en-US" b="1" dirty="0" smtClean="0"/>
              <a:t> </a:t>
            </a:r>
            <a:r>
              <a:rPr lang="en-US" b="1" dirty="0" err="1" smtClean="0"/>
              <a:t>Belpré</a:t>
            </a:r>
            <a:r>
              <a:rPr lang="en-US" b="1" dirty="0"/>
              <a:t> </a:t>
            </a:r>
            <a:r>
              <a:rPr lang="en-US" b="1" dirty="0" smtClean="0"/>
              <a:t>Medal</a:t>
            </a:r>
            <a:r>
              <a:rPr lang="en-US" dirty="0" smtClean="0"/>
              <a:t>:  a </a:t>
            </a:r>
            <a:r>
              <a:rPr lang="en-US" dirty="0"/>
              <a:t>Latino/Latina writer and illustrator whose works best portray, affirm, and celebrate the Latino cultural experience </a:t>
            </a:r>
            <a:endParaRPr lang="en-US" dirty="0" smtClean="0"/>
          </a:p>
          <a:p>
            <a:r>
              <a:rPr lang="en-US" b="1" dirty="0" smtClean="0"/>
              <a:t>Theodor </a:t>
            </a:r>
            <a:r>
              <a:rPr lang="en-US" b="1" dirty="0"/>
              <a:t>Seuss Geisel </a:t>
            </a:r>
            <a:r>
              <a:rPr lang="en-US" b="1" dirty="0" smtClean="0"/>
              <a:t>Medal</a:t>
            </a:r>
            <a:r>
              <a:rPr lang="en-US" dirty="0" smtClean="0"/>
              <a:t>:  he </a:t>
            </a:r>
            <a:r>
              <a:rPr lang="en-US" dirty="0"/>
              <a:t>most distinguished </a:t>
            </a:r>
            <a:r>
              <a:rPr lang="en-US" dirty="0" smtClean="0"/>
              <a:t>beginning </a:t>
            </a:r>
            <a:r>
              <a:rPr lang="en-US" dirty="0"/>
              <a:t>reader books published in the United States </a:t>
            </a:r>
            <a:endParaRPr lang="en-US" dirty="0" smtClean="0"/>
          </a:p>
          <a:p>
            <a:r>
              <a:rPr lang="en-US" b="1" dirty="0" smtClean="0"/>
              <a:t>Robert F. </a:t>
            </a:r>
            <a:r>
              <a:rPr lang="en-US" b="1" dirty="0" err="1" smtClean="0"/>
              <a:t>Sibert</a:t>
            </a:r>
            <a:r>
              <a:rPr lang="en-US" b="1" dirty="0" smtClean="0"/>
              <a:t> Medal</a:t>
            </a:r>
            <a:r>
              <a:rPr lang="en-US" dirty="0" smtClean="0"/>
              <a:t>:   most </a:t>
            </a:r>
            <a:r>
              <a:rPr lang="en-US" dirty="0"/>
              <a:t>distinguished informational </a:t>
            </a:r>
            <a:r>
              <a:rPr lang="en-US" dirty="0" smtClean="0"/>
              <a:t>book</a:t>
            </a:r>
            <a:endParaRPr lang="en-US" dirty="0"/>
          </a:p>
          <a:p>
            <a:r>
              <a:rPr lang="en-US" b="1" dirty="0" smtClean="0"/>
              <a:t>Coretta </a:t>
            </a:r>
            <a:r>
              <a:rPr lang="en-US" b="1" dirty="0"/>
              <a:t>Scott King Book </a:t>
            </a:r>
            <a:r>
              <a:rPr lang="en-US" b="1" dirty="0" smtClean="0"/>
              <a:t>Awards:  </a:t>
            </a:r>
            <a:r>
              <a:rPr lang="en-US" dirty="0" smtClean="0"/>
              <a:t>outstanding </a:t>
            </a:r>
            <a:r>
              <a:rPr lang="en-US" dirty="0"/>
              <a:t>African American </a:t>
            </a:r>
            <a:r>
              <a:rPr lang="en-US" dirty="0" smtClean="0"/>
              <a:t>authors/illustrators that </a:t>
            </a:r>
            <a:r>
              <a:rPr lang="en-US" dirty="0"/>
              <a:t>demonstrate an appreciation of African American culture and universal human </a:t>
            </a:r>
            <a:r>
              <a:rPr lang="en-US" dirty="0" smtClean="0"/>
              <a:t>values</a:t>
            </a:r>
          </a:p>
          <a:p>
            <a:r>
              <a:rPr lang="en-US" b="1" dirty="0"/>
              <a:t>Michael L. </a:t>
            </a:r>
            <a:r>
              <a:rPr lang="en-US" b="1" dirty="0" err="1"/>
              <a:t>Printz</a:t>
            </a:r>
            <a:r>
              <a:rPr lang="en-US" b="1" dirty="0"/>
              <a:t> </a:t>
            </a:r>
            <a:r>
              <a:rPr lang="en-US" b="1" dirty="0" smtClean="0"/>
              <a:t>Award:  </a:t>
            </a:r>
            <a:r>
              <a:rPr lang="en-US" dirty="0" smtClean="0"/>
              <a:t>a </a:t>
            </a:r>
            <a:r>
              <a:rPr lang="en-US" dirty="0"/>
              <a:t>book that exemplifies literary excellence in young adult literature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Awards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0293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This presentation is based in part on information in </a:t>
            </a:r>
            <a:r>
              <a:rPr lang="en-US" b="1" dirty="0" smtClean="0"/>
              <a:t>Reading </a:t>
            </a:r>
            <a:r>
              <a:rPr lang="en-US" b="1" dirty="0" smtClean="0"/>
              <a:t>Children's Literature: A Critical Introduction </a:t>
            </a:r>
            <a:r>
              <a:rPr lang="en-US" dirty="0" smtClean="0"/>
              <a:t>by </a:t>
            </a:r>
            <a:r>
              <a:rPr lang="en-US" dirty="0" smtClean="0">
                <a:hlinkClick r:id="rId2"/>
              </a:rPr>
              <a:t>Carrie Hintz</a:t>
            </a:r>
            <a:r>
              <a:rPr lang="en-US" dirty="0" smtClean="0"/>
              <a:t> and </a:t>
            </a:r>
            <a:r>
              <a:rPr lang="en-US" dirty="0" smtClean="0">
                <a:hlinkClick r:id="rId3"/>
              </a:rPr>
              <a:t>Eric </a:t>
            </a:r>
            <a:r>
              <a:rPr lang="en-US" dirty="0" err="1" smtClean="0">
                <a:hlinkClick r:id="rId3"/>
              </a:rPr>
              <a:t>Tribunella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28</TotalTime>
  <Words>370</Words>
  <Application>Microsoft Office PowerPoint</Application>
  <PresentationFormat>On-screen Show (4:3)</PresentationFormat>
  <Paragraphs>35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Hardcover</vt:lpstr>
      <vt:lpstr>Early History of  Children’s Literature</vt:lpstr>
      <vt:lpstr>John Newbery</vt:lpstr>
      <vt:lpstr>Terms</vt:lpstr>
      <vt:lpstr>Instruction or Pleasure?</vt:lpstr>
      <vt:lpstr>Tensions That Define Children’s Literature</vt:lpstr>
      <vt:lpstr>Awards</vt:lpstr>
      <vt:lpstr>Reference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Early History of  Children’s Literature</dc:title>
  <dc:creator>Meghann Meeusen</dc:creator>
  <cp:lastModifiedBy>Meghann</cp:lastModifiedBy>
  <cp:revision>4</cp:revision>
  <dcterms:created xsi:type="dcterms:W3CDTF">2014-03-04T21:44:08Z</dcterms:created>
  <dcterms:modified xsi:type="dcterms:W3CDTF">2014-03-31T01:55:49Z</dcterms:modified>
</cp:coreProperties>
</file>