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4" r:id="rId7"/>
    <p:sldId id="260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5" d="100"/>
          <a:sy n="125" d="100"/>
        </p:scale>
        <p:origin x="-60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5082A-DE75-1B44-8B5D-C072DC0D98BD}" type="datetimeFigureOut">
              <a:rPr lang="en-US" smtClean="0"/>
              <a:t>10/8/14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30386-6C32-7740-8C8F-F970D9F35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31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25AE17C7-B787-4E50-994D-5E804113A1E9}" type="datetime4">
              <a:rPr lang="en-US" smtClean="0"/>
              <a:pPr/>
              <a:t>October 8, 2014</a:t>
            </a:fld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95D68B-21AC-438B-BECE-4F17DA129F19}" type="datetime4">
              <a:rPr lang="en-US" smtClean="0"/>
              <a:pPr/>
              <a:t>October 8, 2014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0FCF-2EA5-4FF5-AF14-1CA9C8854AAB}" type="datetime4">
              <a:rPr lang="en-US" smtClean="0"/>
              <a:pPr/>
              <a:t>October 8, 2014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9E781C6-1634-4A56-B2BE-62150BE83935}" type="datetime4">
              <a:rPr lang="en-US" smtClean="0"/>
              <a:pPr/>
              <a:t>October 8, 2014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9372AC2-3C75-4F5F-A929-48958086FE36}" type="datetime4">
              <a:rPr lang="en-US" smtClean="0"/>
              <a:pPr/>
              <a:t>October 8, 2014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9CF4-4C1A-45DC-BADA-6EFF91CB9ABB}" type="datetime4">
              <a:rPr lang="en-US" smtClean="0"/>
              <a:pPr/>
              <a:t>October 8, 2014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51C0-B478-4858-ABC7-96406A1C0480}" type="datetime4">
              <a:rPr lang="en-US" smtClean="0"/>
              <a:pPr/>
              <a:t>October 8, 2014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67641A-9D94-4BD6-862F-F651067079BC}" type="datetime4">
              <a:rPr lang="en-US" smtClean="0"/>
              <a:pPr/>
              <a:t>October 8, 2014</a:t>
            </a:fld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D74F0C02-0EF4-4745-9D82-E8D3F59464E3}" type="datetime4">
              <a:rPr lang="en-US" smtClean="0"/>
              <a:pPr/>
              <a:t>October 8, 2014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10/8/14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10/8/14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87367800-479D-41B0-B3F2-2DCE95BA1381}" type="datetime4">
              <a:rPr lang="en-US" smtClean="0"/>
              <a:pPr/>
              <a:t>October 8,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hf sldNum="0" hdr="0" ftr="0" dt="0"/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565400" y="3128415"/>
            <a:ext cx="4013200" cy="345670"/>
          </a:xfrm>
        </p:spPr>
        <p:txBody>
          <a:bodyPr/>
          <a:lstStyle/>
          <a:p>
            <a:r>
              <a:rPr lang="en-US" dirty="0" smtClean="0"/>
              <a:t>Prof. </a:t>
            </a:r>
            <a:r>
              <a:rPr lang="en-US" dirty="0" err="1" smtClean="0"/>
              <a:t>Meghann</a:t>
            </a:r>
            <a:r>
              <a:rPr lang="en-US" dirty="0" smtClean="0"/>
              <a:t> </a:t>
            </a:r>
            <a:r>
              <a:rPr lang="en-US" dirty="0" err="1" smtClean="0"/>
              <a:t>Meeusen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Binaries:  Theory backdrop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44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>
                <a:solidFill>
                  <a:srgbClr val="FFFFFF"/>
                </a:solidFill>
              </a:rPr>
              <a:t>20th century European academic thinkers, 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</a:rPr>
              <a:t>Claude Levi Strauss</a:t>
            </a:r>
            <a:r>
              <a:rPr lang="en-US" sz="2400" dirty="0">
                <a:solidFill>
                  <a:srgbClr val="FFFFFF"/>
                </a:solidFill>
              </a:rPr>
              <a:t> and </a:t>
            </a:r>
            <a:r>
              <a:rPr lang="en-US" sz="2800" dirty="0">
                <a:solidFill>
                  <a:srgbClr val="FFFFFF"/>
                </a:solidFill>
              </a:rPr>
              <a:t>Roland Barthes</a:t>
            </a:r>
            <a:r>
              <a:rPr lang="en-US" dirty="0">
                <a:solidFill>
                  <a:srgbClr val="FFFFFF"/>
                </a:solidFill>
              </a:rPr>
              <a:t>,</a:t>
            </a:r>
            <a:r>
              <a:rPr lang="en-US" sz="1800" dirty="0">
                <a:solidFill>
                  <a:srgbClr val="FFFFFF"/>
                </a:solidFill>
              </a:rPr>
              <a:t> believed: 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the way we understand certain words depends on our understanding of the </a:t>
            </a:r>
            <a:r>
              <a:rPr lang="en-US" i="1" dirty="0">
                <a:solidFill>
                  <a:srgbClr val="FFFFFF"/>
                </a:solidFill>
              </a:rPr>
              <a:t>difference </a:t>
            </a:r>
            <a:r>
              <a:rPr lang="en-US" dirty="0">
                <a:solidFill>
                  <a:srgbClr val="FFFFFF"/>
                </a:solidFill>
              </a:rPr>
              <a:t>between the word and its </a:t>
            </a:r>
            <a:r>
              <a:rPr lang="en-US" dirty="0" smtClean="0">
                <a:solidFill>
                  <a:srgbClr val="FFFFFF"/>
                </a:solidFill>
              </a:rPr>
              <a:t>‘opposite,</a:t>
            </a:r>
            <a:r>
              <a:rPr lang="ja-JP" altLang="en-US" dirty="0" smtClean="0">
                <a:solidFill>
                  <a:srgbClr val="FFFFFF"/>
                </a:solidFill>
                <a:latin typeface="Arial"/>
              </a:rPr>
              <a:t>’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not on the direct definition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words merely act as symbols for society's ideas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the meaning of words, therefore, was a relationship rather than a fixed thing: a relationship between opposing </a:t>
            </a:r>
            <a:r>
              <a:rPr lang="en-US" dirty="0" smtClean="0">
                <a:solidFill>
                  <a:srgbClr val="FFFFFF"/>
                </a:solidFill>
              </a:rPr>
              <a:t>ideas</a:t>
            </a:r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Backdrop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164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Studies the systems of relationships that are embedded in words and items, positing that elements of human culture must be understood in terms of their relationship to a larger, overarching system or structure.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It </a:t>
            </a:r>
            <a:r>
              <a:rPr lang="en-US" dirty="0"/>
              <a:t>works to uncover the structures that underlie all the things that humans do, think, perceive, and feel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Acknowledges </a:t>
            </a:r>
            <a:r>
              <a:rPr lang="en-US" dirty="0"/>
              <a:t>the arbitrariness of assigning certain series of letters to represent specific ideas.</a:t>
            </a:r>
          </a:p>
          <a:p>
            <a:endParaRPr lang="en-US" dirty="0" smtClean="0"/>
          </a:p>
          <a:p>
            <a:r>
              <a:rPr lang="en-US" dirty="0" smtClean="0"/>
              <a:t>Focuses </a:t>
            </a:r>
            <a:r>
              <a:rPr lang="en-US" dirty="0"/>
              <a:t>on the opposites that often appear in literary constructs.</a:t>
            </a:r>
          </a:p>
          <a:p>
            <a:endParaRPr lang="en-US" dirty="0">
              <a:latin typeface="Franklin Gothic Book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636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Ferdinand de Saussure</a:t>
            </a:r>
            <a:r>
              <a:rPr lang="en-US" dirty="0"/>
              <a:t>, professor at University of Geneva, Switzerland, developed structural linguistics between 1906 and 1911. He argued for a distinction between </a:t>
            </a:r>
            <a:r>
              <a:rPr lang="en-US" i="1" dirty="0"/>
              <a:t>langue</a:t>
            </a:r>
            <a:r>
              <a:rPr lang="en-US" dirty="0"/>
              <a:t> (an idealized abstraction of language) and </a:t>
            </a:r>
            <a:r>
              <a:rPr lang="en-US" i="1" dirty="0"/>
              <a:t>parole</a:t>
            </a:r>
            <a:r>
              <a:rPr lang="en-US" dirty="0"/>
              <a:t> (language as actually used in daily life</a:t>
            </a:r>
            <a:r>
              <a:rPr lang="en-US" dirty="0" smtClean="0"/>
              <a:t>), emphasizing that language is arbitrary– that signs (like words) </a:t>
            </a:r>
            <a:r>
              <a:rPr lang="en-US" dirty="0"/>
              <a:t>gain their meaning from their relationships and contrasts with other </a:t>
            </a:r>
            <a:r>
              <a:rPr lang="en-US" dirty="0" smtClean="0"/>
              <a:t>signs.</a:t>
            </a: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sz="2800" dirty="0" smtClean="0"/>
              <a:t>Claude </a:t>
            </a:r>
            <a:r>
              <a:rPr lang="en-US" sz="2800" dirty="0"/>
              <a:t>Levi-Strauss </a:t>
            </a:r>
            <a:r>
              <a:rPr lang="en-US" dirty="0"/>
              <a:t>introduced the binary approach to structuralism</a:t>
            </a:r>
            <a:r>
              <a:rPr lang="en-US" dirty="0" smtClean="0"/>
              <a:t>. He focused on studying </a:t>
            </a:r>
            <a:r>
              <a:rPr lang="en-US" dirty="0"/>
              <a:t>opposites </a:t>
            </a:r>
            <a:r>
              <a:rPr lang="en-US" dirty="0" smtClean="0"/>
              <a:t>and </a:t>
            </a:r>
            <a:r>
              <a:rPr lang="en-US" dirty="0"/>
              <a:t>how they interplay in the </a:t>
            </a:r>
            <a:r>
              <a:rPr lang="en-US" dirty="0" smtClean="0"/>
              <a:t>text.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Foundational theorists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135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According to Saussure, relation </a:t>
            </a:r>
            <a:r>
              <a:rPr lang="en-US" dirty="0"/>
              <a:t>between the</a:t>
            </a:r>
            <a:r>
              <a:rPr lang="en-US" dirty="0">
                <a:solidFill>
                  <a:srgbClr val="FFFFFF"/>
                </a:solidFill>
              </a:rPr>
              <a:t> signifier </a:t>
            </a:r>
            <a:r>
              <a:rPr lang="en-US" dirty="0"/>
              <a:t>and the signified is "arbitrary", i.e. there is no direct connection between the </a:t>
            </a:r>
            <a:r>
              <a:rPr lang="en-US" dirty="0" smtClean="0"/>
              <a:t>sign and </a:t>
            </a:r>
            <a:r>
              <a:rPr lang="en-US" dirty="0"/>
              <a:t>the </a:t>
            </a:r>
            <a:r>
              <a:rPr lang="en-US" dirty="0" smtClean="0"/>
              <a:t>concept. </a:t>
            </a:r>
          </a:p>
          <a:p>
            <a:endParaRPr lang="en-US" dirty="0"/>
          </a:p>
          <a:p>
            <a:r>
              <a:rPr lang="en-US" dirty="0" smtClean="0"/>
              <a:t>For </a:t>
            </a:r>
            <a:r>
              <a:rPr lang="en-US" dirty="0"/>
              <a:t>instance, there is no reason why the letters C-A-T (or the sound </a:t>
            </a:r>
            <a:r>
              <a:rPr lang="en-US" dirty="0" smtClean="0"/>
              <a:t>produced when we say it) results in exactly </a:t>
            </a:r>
            <a:r>
              <a:rPr lang="en-US" dirty="0"/>
              <a:t>the image of the small, domesticated animal with fur, four legs and a tail in our minds.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a result of </a:t>
            </a:r>
            <a:r>
              <a:rPr lang="en-US" dirty="0" smtClean="0"/>
              <a:t>convention: </a:t>
            </a:r>
            <a:r>
              <a:rPr lang="en-US" dirty="0"/>
              <a:t>speakers of the same language group have agreed (and learned) that these letters or sounds evoke a certain image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Derrida takes this one step further, asserting </a:t>
            </a:r>
            <a:r>
              <a:rPr lang="en-US" dirty="0"/>
              <a:t>that the signified can also only be known through </a:t>
            </a:r>
            <a:r>
              <a:rPr lang="en-US" dirty="0" smtClean="0"/>
              <a:t>relationships.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36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We understand a word’s meaning because of it’s relationship to other words: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We built a fire when we were camping.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 hope our boss does not fire him after than incident.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Derrida suggests, however, that it is not simply relationships that govern meaning, but binary oppositions.  For example: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Male/Female, Adult/Child, Good/Evil, Rich/Poor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We understand these concepts by positioning them as opposites, wherein one is the power position over the other.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Saussure to </a:t>
            </a:r>
            <a:r>
              <a:rPr lang="en-US" dirty="0" err="1" smtClean="0"/>
              <a:t>derrida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790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According to Jacques Derrida</a:t>
            </a:r>
            <a:r>
              <a:rPr lang="en-US" dirty="0" smtClean="0"/>
              <a:t>, meaning is </a:t>
            </a:r>
            <a:r>
              <a:rPr lang="en-US" dirty="0"/>
              <a:t>defined in terms of binary oppositions, </a:t>
            </a:r>
            <a:r>
              <a:rPr lang="en-US" sz="2800" dirty="0"/>
              <a:t>“a violent hierarchy” </a:t>
            </a:r>
            <a:endParaRPr lang="en-US" dirty="0" smtClean="0"/>
          </a:p>
          <a:p>
            <a:r>
              <a:rPr lang="en-US" dirty="0" smtClean="0"/>
              <a:t>where </a:t>
            </a:r>
            <a:r>
              <a:rPr lang="en-US" dirty="0"/>
              <a:t>“one of the two terms governs the other.” </a:t>
            </a:r>
            <a:endParaRPr lang="en-US" dirty="0" smtClean="0"/>
          </a:p>
          <a:p>
            <a:endParaRPr lang="en-US" dirty="0" smtClean="0"/>
          </a:p>
          <a:p>
            <a:pPr>
              <a:spcBef>
                <a:spcPct val="75000"/>
              </a:spcBef>
            </a:pPr>
            <a:r>
              <a:rPr lang="en-US" dirty="0"/>
              <a:t>Argues that all structures have an implied center, and all systems have binary </a:t>
            </a:r>
            <a:r>
              <a:rPr lang="en-US" dirty="0" smtClean="0"/>
              <a:t>oppositions.  Within </a:t>
            </a:r>
            <a:r>
              <a:rPr lang="en-US" dirty="0"/>
              <a:t>these systems, one part more important than another (good/evil, male/female)</a:t>
            </a:r>
            <a:r>
              <a:rPr lang="en-US" dirty="0" smtClean="0"/>
              <a:t>.  This is problematic.</a:t>
            </a: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Deconstruction is a theory of reading which aims to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u="sng" dirty="0" smtClean="0"/>
              <a:t>undermine</a:t>
            </a:r>
            <a:r>
              <a:rPr lang="en-US" dirty="0" smtClean="0"/>
              <a:t> </a:t>
            </a:r>
            <a:r>
              <a:rPr lang="en-US" dirty="0"/>
              <a:t>the logic of opposition within texts. 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Derrida &amp; Deconstruction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08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Discover binary oppositions that govern a </a:t>
            </a:r>
            <a:r>
              <a:rPr lang="en-US" dirty="0" smtClean="0"/>
              <a:t>text– these can be binaries that are presented/reinforced or </a:t>
            </a:r>
            <a:r>
              <a:rPr lang="en-US" i="1" dirty="0" smtClean="0"/>
              <a:t>seem to be </a:t>
            </a:r>
            <a:r>
              <a:rPr lang="en-US" dirty="0" smtClean="0"/>
              <a:t>broken.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Comment on values, concepts, ideas beyond the </a:t>
            </a:r>
            <a:r>
              <a:rPr lang="en-US" dirty="0" smtClean="0"/>
              <a:t>binaries– how do the binaries of the text represent dominant ideologies?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Reverse these </a:t>
            </a:r>
            <a:r>
              <a:rPr lang="en-US" dirty="0" smtClean="0"/>
              <a:t>binaries and/or dismantle previously held worldviews.  What value is there when a text reverses the binary?  How is reversing different than “complicating” a binary?  How is this sometimes difficult to do?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This can allow individuals to see the world differently, accepting </a:t>
            </a:r>
            <a:r>
              <a:rPr lang="en-US" dirty="0"/>
              <a:t>possibilities of various perspectives or levels of </a:t>
            </a:r>
            <a:r>
              <a:rPr lang="en-US" dirty="0" smtClean="0"/>
              <a:t>meaning, or even</a:t>
            </a:r>
            <a:r>
              <a:rPr lang="en-US" dirty="0"/>
              <a:t> </a:t>
            </a:r>
            <a:r>
              <a:rPr lang="en-US" dirty="0" smtClean="0"/>
              <a:t>allowing </a:t>
            </a:r>
            <a:r>
              <a:rPr lang="en-US" dirty="0"/>
              <a:t>meaning to be </a:t>
            </a:r>
            <a:r>
              <a:rPr lang="en-US" dirty="0" err="1" smtClean="0"/>
              <a:t>undecidable</a:t>
            </a:r>
            <a:r>
              <a:rPr lang="en-US" dirty="0" smtClean="0"/>
              <a:t> or unknowable.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 to a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117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 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Tie.thmx</Template>
  <TotalTime>74</TotalTime>
  <Words>694</Words>
  <Application>Microsoft Macintosh PowerPoint</Application>
  <PresentationFormat>On-screen Show (4:3)</PresentationFormat>
  <Paragraphs>55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Black Tie</vt:lpstr>
      <vt:lpstr>Binaries:  Theory backdrop</vt:lpstr>
      <vt:lpstr>Critical Backdrop</vt:lpstr>
      <vt:lpstr>Structuralism</vt:lpstr>
      <vt:lpstr>Foundational theorists</vt:lpstr>
      <vt:lpstr>signifier</vt:lpstr>
      <vt:lpstr>From Saussure to derrida</vt:lpstr>
      <vt:lpstr>Derrida &amp; Deconstruction</vt:lpstr>
      <vt:lpstr>Apply to a text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UT Chattanooga</dc:creator>
  <cp:lastModifiedBy>UT Chattanooga</cp:lastModifiedBy>
  <cp:revision>9</cp:revision>
  <dcterms:created xsi:type="dcterms:W3CDTF">2014-10-08T16:24:00Z</dcterms:created>
  <dcterms:modified xsi:type="dcterms:W3CDTF">2014-10-08T17:41:32Z</dcterms:modified>
</cp:coreProperties>
</file>